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3436" r:id="rId5"/>
    <p:sldId id="3447" r:id="rId6"/>
    <p:sldId id="3448" r:id="rId7"/>
    <p:sldId id="3450" r:id="rId8"/>
    <p:sldId id="3453" r:id="rId9"/>
    <p:sldId id="3457" r:id="rId10"/>
    <p:sldId id="3458" r:id="rId11"/>
    <p:sldId id="3451" r:id="rId12"/>
    <p:sldId id="3454" r:id="rId13"/>
    <p:sldId id="3452" r:id="rId14"/>
    <p:sldId id="3456" r:id="rId15"/>
    <p:sldId id="3455" r:id="rId16"/>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613C88-1379-2C22-84D6-8DDB7CB801BD}" name="Anu Kurhila" initials="AK" userId="S::anu@puro.earth::237e787e-3910-4db5-a858-c5baad08722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ikkanen Marianne" initials="" lastIdx="1" clrIdx="0"/>
  <p:cmAuthor id="2" name="Vihavainen Antti K (CO2 Removal)" initials="VAK(R" lastIdx="2" clrIdx="1">
    <p:extLst>
      <p:ext uri="{19B8F6BF-5375-455C-9EA6-DF929625EA0E}">
        <p15:presenceInfo xmlns:p15="http://schemas.microsoft.com/office/powerpoint/2012/main" userId="S::antti.k.vihavainen@partners.fortum.com::bbb25997-6224-43c4-970b-a790d3b08e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AEF2D-331C-CA22-53FF-864BA310D220}" v="667" dt="2023-03-13T11:58:41.009"/>
    <p1510:client id="{5EADEFFD-EF3B-FDF0-5CB3-97EBBA7E34AC}" v="5" dt="2023-02-08T12:12:04.347"/>
    <p1510:client id="{D0A663D5-6266-4954-BCA2-F9D4E46D5ADF}" v="392" dt="2023-02-22T17:04:12.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3" autoAdjust="0"/>
  </p:normalViewPr>
  <p:slideViewPr>
    <p:cSldViewPr snapToGrid="0">
      <p:cViewPr varScale="1">
        <p:scale>
          <a:sx n="75" d="100"/>
          <a:sy n="75" d="100"/>
        </p:scale>
        <p:origin x="8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337FB-FBDA-0C4A-BCC5-D13A86236700}" type="datetimeFigureOut">
              <a:rPr lang="en-FI" smtClean="0"/>
              <a:t>03/16/2023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C1AF0-9B7D-C84E-B726-3C756A4A706F}" type="slidenum">
              <a:rPr lang="en-FI" smtClean="0"/>
              <a:t>‹#›</a:t>
            </a:fld>
            <a:endParaRPr lang="en-FI"/>
          </a:p>
        </p:txBody>
      </p:sp>
    </p:spTree>
    <p:extLst>
      <p:ext uri="{BB962C8B-B14F-4D97-AF65-F5344CB8AC3E}">
        <p14:creationId xmlns:p14="http://schemas.microsoft.com/office/powerpoint/2010/main" val="233075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2C1AF0-9B7D-C84E-B726-3C756A4A706F}" type="slidenum">
              <a:rPr lang="en-FI" smtClean="0"/>
              <a:t>1</a:t>
            </a:fld>
            <a:endParaRPr lang="en-FI"/>
          </a:p>
        </p:txBody>
      </p:sp>
    </p:spTree>
    <p:extLst>
      <p:ext uri="{BB962C8B-B14F-4D97-AF65-F5344CB8AC3E}">
        <p14:creationId xmlns:p14="http://schemas.microsoft.com/office/powerpoint/2010/main" val="38357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E2C1AF0-9B7D-C84E-B726-3C756A4A706F}" type="slidenum">
              <a:rPr lang="en-FI" smtClean="0"/>
              <a:t>2</a:t>
            </a:fld>
            <a:endParaRPr lang="en-FI"/>
          </a:p>
        </p:txBody>
      </p:sp>
    </p:spTree>
    <p:extLst>
      <p:ext uri="{BB962C8B-B14F-4D97-AF65-F5344CB8AC3E}">
        <p14:creationId xmlns:p14="http://schemas.microsoft.com/office/powerpoint/2010/main" val="2215176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E2C1AF0-9B7D-C84E-B726-3C756A4A706F}" type="slidenum">
              <a:rPr lang="en-FI" smtClean="0"/>
              <a:t>3</a:t>
            </a:fld>
            <a:endParaRPr lang="en-FI"/>
          </a:p>
        </p:txBody>
      </p:sp>
    </p:spTree>
    <p:extLst>
      <p:ext uri="{BB962C8B-B14F-4D97-AF65-F5344CB8AC3E}">
        <p14:creationId xmlns:p14="http://schemas.microsoft.com/office/powerpoint/2010/main" val="11184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E2C1AF0-9B7D-C84E-B726-3C756A4A706F}" type="slidenum">
              <a:rPr lang="en-FI" smtClean="0"/>
              <a:t>4</a:t>
            </a:fld>
            <a:endParaRPr lang="en-FI"/>
          </a:p>
        </p:txBody>
      </p:sp>
    </p:spTree>
    <p:extLst>
      <p:ext uri="{BB962C8B-B14F-4D97-AF65-F5344CB8AC3E}">
        <p14:creationId xmlns:p14="http://schemas.microsoft.com/office/powerpoint/2010/main" val="338356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5E2C1AF0-9B7D-C84E-B726-3C756A4A706F}" type="slidenum">
              <a:rPr lang="en-FI" smtClean="0"/>
              <a:t>6</a:t>
            </a:fld>
            <a:endParaRPr lang="en-FI"/>
          </a:p>
        </p:txBody>
      </p:sp>
    </p:spTree>
    <p:extLst>
      <p:ext uri="{BB962C8B-B14F-4D97-AF65-F5344CB8AC3E}">
        <p14:creationId xmlns:p14="http://schemas.microsoft.com/office/powerpoint/2010/main" val="82839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1134723"/>
            <a:ext cx="9144000" cy="2387600"/>
          </a:xfrm>
        </p:spPr>
        <p:txBody>
          <a:bodyPr anchor="b">
            <a:normAutofit/>
          </a:bodyPr>
          <a:lstStyle>
            <a:lvl1pPr algn="ctr">
              <a:defRPr sz="4000"/>
            </a:lvl1pPr>
          </a:lstStyle>
          <a:p>
            <a:r>
              <a:rPr lang="en-GB"/>
              <a:t>Click to edit Master title style</a:t>
            </a:r>
            <a:endParaRPr lang="en-FI"/>
          </a:p>
        </p:txBody>
      </p:sp>
      <p:sp>
        <p:nvSpPr>
          <p:cNvPr id="3" name="Subtitle 2">
            <a:extLst>
              <a:ext uri="{FF2B5EF4-FFF2-40B4-BE49-F238E27FC236}">
                <a16:creationId xmlns:a16="http://schemas.microsoft.com/office/drawing/2014/main" id="{40ED0F1B-4B36-404F-9B45-ACD7C7B79729}"/>
              </a:ext>
            </a:extLst>
          </p:cNvPr>
          <p:cNvSpPr>
            <a:spLocks noGrp="1"/>
          </p:cNvSpPr>
          <p:nvPr>
            <p:ph type="subTitle" idx="1"/>
          </p:nvPr>
        </p:nvSpPr>
        <p:spPr>
          <a:xfrm>
            <a:off x="1524000" y="36143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Tree>
    <p:extLst>
      <p:ext uri="{BB962C8B-B14F-4D97-AF65-F5344CB8AC3E}">
        <p14:creationId xmlns:p14="http://schemas.microsoft.com/office/powerpoint/2010/main" val="4854996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t="-87000" b="-6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8105C-2A74-CF4F-80FB-01893C05B2BD}"/>
              </a:ext>
            </a:extLst>
          </p:cNvPr>
          <p:cNvSpPr/>
          <p:nvPr userDrawn="1"/>
        </p:nvSpPr>
        <p:spPr>
          <a:xfrm>
            <a:off x="0" y="0"/>
            <a:ext cx="12192000" cy="6858000"/>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2203668"/>
            <a:ext cx="9144000" cy="2387600"/>
          </a:xfrm>
        </p:spPr>
        <p:txBody>
          <a:bodyPr anchor="ctr">
            <a:normAutofit/>
          </a:bodyPr>
          <a:lstStyle>
            <a:lvl1pPr algn="ctr">
              <a:lnSpc>
                <a:spcPct val="130000"/>
              </a:lnSpc>
              <a:defRPr sz="4000">
                <a:solidFill>
                  <a:schemeClr val="bg1"/>
                </a:solidFill>
              </a:defRPr>
            </a:lvl1pPr>
          </a:lstStyle>
          <a:p>
            <a:r>
              <a:rPr lang="en-GB"/>
              <a:t>Click to edit Master 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632548" y="150067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463627" y="660341"/>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10411628" y="1744137"/>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72081" y="2252872"/>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7868549" y="5260232"/>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155960" y="6761499"/>
            <a:ext cx="198884" cy="1714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268783B-9C9C-124D-A81E-6929FF07E013}"/>
              </a:ext>
            </a:extLst>
          </p:cNvPr>
          <p:cNvSpPr/>
          <p:nvPr userDrawn="1"/>
        </p:nvSpPr>
        <p:spPr>
          <a:xfrm>
            <a:off x="1147580" y="1723916"/>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96BBF1E4-6A42-8942-B13A-E1CEF884E31D}"/>
              </a:ext>
            </a:extLst>
          </p:cNvPr>
          <p:cNvSpPr/>
          <p:nvPr userDrawn="1"/>
        </p:nvSpPr>
        <p:spPr>
          <a:xfrm>
            <a:off x="2794574" y="5892855"/>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8F83306B-1C5B-8645-8133-4DBA00F8E11A}"/>
              </a:ext>
            </a:extLst>
          </p:cNvPr>
          <p:cNvSpPr/>
          <p:nvPr userDrawn="1"/>
        </p:nvSpPr>
        <p:spPr>
          <a:xfrm rot="2700000">
            <a:off x="1085074" y="449085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BE4A4229-F27E-1045-B961-671A25238FAC}"/>
              </a:ext>
            </a:extLst>
          </p:cNvPr>
          <p:cNvSpPr/>
          <p:nvPr userDrawn="1"/>
        </p:nvSpPr>
        <p:spPr>
          <a:xfrm>
            <a:off x="452371" y="311585"/>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9" name="Triangle 18">
            <a:extLst>
              <a:ext uri="{FF2B5EF4-FFF2-40B4-BE49-F238E27FC236}">
                <a16:creationId xmlns:a16="http://schemas.microsoft.com/office/drawing/2014/main" id="{FB0AFDED-B520-0046-B47A-5D3D5707F718}"/>
              </a:ext>
            </a:extLst>
          </p:cNvPr>
          <p:cNvSpPr/>
          <p:nvPr userDrawn="1"/>
        </p:nvSpPr>
        <p:spPr>
          <a:xfrm>
            <a:off x="1683659" y="610064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0" name="Oval 19">
            <a:extLst>
              <a:ext uri="{FF2B5EF4-FFF2-40B4-BE49-F238E27FC236}">
                <a16:creationId xmlns:a16="http://schemas.microsoft.com/office/drawing/2014/main" id="{5DC2C9DC-5BE8-CC4D-9A88-2AF540B7C81B}"/>
              </a:ext>
            </a:extLst>
          </p:cNvPr>
          <p:cNvSpPr/>
          <p:nvPr userDrawn="1"/>
        </p:nvSpPr>
        <p:spPr>
          <a:xfrm>
            <a:off x="3549948" y="1455370"/>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3822321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5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1134723"/>
            <a:ext cx="9144000" cy="2387600"/>
          </a:xfrm>
        </p:spPr>
        <p:txBody>
          <a:bodyPr anchor="b">
            <a:normAutofit/>
          </a:bodyPr>
          <a:lstStyle>
            <a:lvl1pPr algn="ctr">
              <a:defRPr sz="4000"/>
            </a:lvl1pPr>
          </a:lstStyle>
          <a:p>
            <a:r>
              <a:rPr lang="en-GB"/>
              <a:t>Click to edit Master title style</a:t>
            </a:r>
            <a:endParaRPr lang="en-FI"/>
          </a:p>
        </p:txBody>
      </p:sp>
      <p:sp>
        <p:nvSpPr>
          <p:cNvPr id="3" name="Subtitle 2">
            <a:extLst>
              <a:ext uri="{FF2B5EF4-FFF2-40B4-BE49-F238E27FC236}">
                <a16:creationId xmlns:a16="http://schemas.microsoft.com/office/drawing/2014/main" id="{40ED0F1B-4B36-404F-9B45-ACD7C7B79729}"/>
              </a:ext>
            </a:extLst>
          </p:cNvPr>
          <p:cNvSpPr>
            <a:spLocks noGrp="1"/>
          </p:cNvSpPr>
          <p:nvPr>
            <p:ph type="subTitle" idx="1"/>
          </p:nvPr>
        </p:nvSpPr>
        <p:spPr>
          <a:xfrm>
            <a:off x="1524000" y="36143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Oval 3">
            <a:extLst>
              <a:ext uri="{FF2B5EF4-FFF2-40B4-BE49-F238E27FC236}">
                <a16:creationId xmlns:a16="http://schemas.microsoft.com/office/drawing/2014/main" id="{ED58AA10-5A1A-A94F-B7D3-64426776696E}"/>
              </a:ext>
            </a:extLst>
          </p:cNvPr>
          <p:cNvSpPr/>
          <p:nvPr userDrawn="1"/>
        </p:nvSpPr>
        <p:spPr>
          <a:xfrm>
            <a:off x="11099148" y="2140727"/>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5" name="Oval 4">
            <a:extLst>
              <a:ext uri="{FF2B5EF4-FFF2-40B4-BE49-F238E27FC236}">
                <a16:creationId xmlns:a16="http://schemas.microsoft.com/office/drawing/2014/main" id="{66D11D18-1FC7-9344-9592-1AA0367B593C}"/>
              </a:ext>
            </a:extLst>
          </p:cNvPr>
          <p:cNvSpPr/>
          <p:nvPr userDrawn="1"/>
        </p:nvSpPr>
        <p:spPr>
          <a:xfrm>
            <a:off x="9550712" y="-98854"/>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6017D88E-71A1-094D-A98D-2166FB298878}"/>
              </a:ext>
            </a:extLst>
          </p:cNvPr>
          <p:cNvSpPr/>
          <p:nvPr userDrawn="1"/>
        </p:nvSpPr>
        <p:spPr>
          <a:xfrm>
            <a:off x="7146777" y="185958"/>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26CB791D-9241-1E41-A29A-A1F38FB97709}"/>
              </a:ext>
            </a:extLst>
          </p:cNvPr>
          <p:cNvSpPr/>
          <p:nvPr userDrawn="1"/>
        </p:nvSpPr>
        <p:spPr>
          <a:xfrm>
            <a:off x="9072685" y="383666"/>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3E27796D-5BF9-124A-B179-8BD4147FB967}"/>
              </a:ext>
            </a:extLst>
          </p:cNvPr>
          <p:cNvSpPr/>
          <p:nvPr userDrawn="1"/>
        </p:nvSpPr>
        <p:spPr>
          <a:xfrm>
            <a:off x="9917739" y="2606659"/>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Rectangle 8">
            <a:extLst>
              <a:ext uri="{FF2B5EF4-FFF2-40B4-BE49-F238E27FC236}">
                <a16:creationId xmlns:a16="http://schemas.microsoft.com/office/drawing/2014/main" id="{5B43D9BA-A90E-3F41-B2A3-2104C637EC7E}"/>
              </a:ext>
            </a:extLst>
          </p:cNvPr>
          <p:cNvSpPr/>
          <p:nvPr userDrawn="1"/>
        </p:nvSpPr>
        <p:spPr>
          <a:xfrm>
            <a:off x="9989820" y="5723277"/>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64B7AF0C-413D-E74A-B98D-D6B01464B42E}"/>
              </a:ext>
            </a:extLst>
          </p:cNvPr>
          <p:cNvSpPr/>
          <p:nvPr userDrawn="1"/>
        </p:nvSpPr>
        <p:spPr>
          <a:xfrm rot="2700000">
            <a:off x="8057735" y="4705155"/>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F130B2D0-801A-114A-A470-1781E4D25D95}"/>
              </a:ext>
            </a:extLst>
          </p:cNvPr>
          <p:cNvSpPr/>
          <p:nvPr userDrawn="1"/>
        </p:nvSpPr>
        <p:spPr>
          <a:xfrm>
            <a:off x="11198002" y="4073959"/>
            <a:ext cx="149619" cy="149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Triangle 11">
            <a:extLst>
              <a:ext uri="{FF2B5EF4-FFF2-40B4-BE49-F238E27FC236}">
                <a16:creationId xmlns:a16="http://schemas.microsoft.com/office/drawing/2014/main" id="{0B79E465-CDB8-174D-A399-5EEDE8259F8D}"/>
              </a:ext>
            </a:extLst>
          </p:cNvPr>
          <p:cNvSpPr/>
          <p:nvPr userDrawn="1"/>
        </p:nvSpPr>
        <p:spPr>
          <a:xfrm>
            <a:off x="11347621" y="5795268"/>
            <a:ext cx="115373" cy="994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1DE1FE4-8989-E84C-8071-2FD29DE43095}"/>
              </a:ext>
            </a:extLst>
          </p:cNvPr>
          <p:cNvSpPr/>
          <p:nvPr userDrawn="1"/>
        </p:nvSpPr>
        <p:spPr>
          <a:xfrm rot="10800000">
            <a:off x="6946874" y="6772274"/>
            <a:ext cx="198884" cy="17145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23427150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CE8B-641A-FC4B-9CDD-9E78ECFDC995}"/>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8973D955-EF74-6043-A103-EB306F778D8E}"/>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E881554A-0057-0B46-8B21-9C7E0555E839}"/>
              </a:ext>
            </a:extLst>
          </p:cNvPr>
          <p:cNvSpPr>
            <a:spLocks noGrp="1"/>
          </p:cNvSpPr>
          <p:nvPr>
            <p:ph type="dt" sz="half" idx="10"/>
          </p:nvPr>
        </p:nvSpPr>
        <p:spPr/>
        <p:txBody>
          <a:bodyPr/>
          <a:lstStyle/>
          <a:p>
            <a:fld id="{765C2FCF-E3F2-AC4D-A94E-596E8A60020C}" type="datetimeFigureOut">
              <a:rPr lang="en-FI" smtClean="0"/>
              <a:t>03/16/2023</a:t>
            </a:fld>
            <a:endParaRPr lang="en-FI"/>
          </a:p>
        </p:txBody>
      </p:sp>
      <p:sp>
        <p:nvSpPr>
          <p:cNvPr id="5" name="Footer Placeholder 4">
            <a:extLst>
              <a:ext uri="{FF2B5EF4-FFF2-40B4-BE49-F238E27FC236}">
                <a16:creationId xmlns:a16="http://schemas.microsoft.com/office/drawing/2014/main" id="{3AD508F6-02A0-DE4F-A689-CBCB87F8A66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82E987A-1E35-A848-85E4-F10AAF90D814}"/>
              </a:ext>
            </a:extLst>
          </p:cNvPr>
          <p:cNvSpPr>
            <a:spLocks noGrp="1"/>
          </p:cNvSpPr>
          <p:nvPr>
            <p:ph type="sldNum" sz="quarter" idx="12"/>
          </p:nvPr>
        </p:nvSpPr>
        <p:spPr/>
        <p:txBody>
          <a:bodyPr/>
          <a:lstStyle/>
          <a:p>
            <a:fld id="{475084CA-FEA5-A840-9850-7EDA9EEE2019}" type="slidenum">
              <a:rPr lang="en-FI" smtClean="0"/>
              <a:t>‹#›</a:t>
            </a:fld>
            <a:endParaRPr lang="en-FI"/>
          </a:p>
        </p:txBody>
      </p:sp>
    </p:spTree>
    <p:extLst>
      <p:ext uri="{BB962C8B-B14F-4D97-AF65-F5344CB8AC3E}">
        <p14:creationId xmlns:p14="http://schemas.microsoft.com/office/powerpoint/2010/main" val="3755861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CE8B-641A-FC4B-9CDD-9E78ECFDC995}"/>
              </a:ext>
            </a:extLst>
          </p:cNvPr>
          <p:cNvSpPr>
            <a:spLocks noGrp="1"/>
          </p:cNvSpPr>
          <p:nvPr>
            <p:ph type="title"/>
          </p:nvPr>
        </p:nvSpPr>
        <p:spPr>
          <a:xfrm>
            <a:off x="838200" y="946031"/>
            <a:ext cx="10515600" cy="1325563"/>
          </a:xfrm>
        </p:spPr>
        <p:txBody>
          <a:bodyPr anchor="b"/>
          <a:lstStyle/>
          <a:p>
            <a:r>
              <a:rPr lang="en-GB"/>
              <a:t>Click to edit Master title style</a:t>
            </a:r>
            <a:endParaRPr lang="en-FI"/>
          </a:p>
        </p:txBody>
      </p:sp>
      <p:sp>
        <p:nvSpPr>
          <p:cNvPr id="3" name="Content Placeholder 2">
            <a:extLst>
              <a:ext uri="{FF2B5EF4-FFF2-40B4-BE49-F238E27FC236}">
                <a16:creationId xmlns:a16="http://schemas.microsoft.com/office/drawing/2014/main" id="{8973D955-EF74-6043-A103-EB306F778D8E}"/>
              </a:ext>
            </a:extLst>
          </p:cNvPr>
          <p:cNvSpPr>
            <a:spLocks noGrp="1"/>
          </p:cNvSpPr>
          <p:nvPr>
            <p:ph idx="1"/>
          </p:nvPr>
        </p:nvSpPr>
        <p:spPr>
          <a:xfrm>
            <a:off x="838200" y="2595057"/>
            <a:ext cx="10515600" cy="3225877"/>
          </a:xfrm>
        </p:spPr>
        <p:txBody>
          <a:bodyPr>
            <a:normAutofit/>
          </a:bodyPr>
          <a:lstStyle>
            <a:lvl1pPr>
              <a:defRPr sz="1700"/>
            </a:lvl1pPr>
            <a:lvl2pPr>
              <a:defRPr sz="1700"/>
            </a:lvl2pPr>
            <a:lvl3pPr>
              <a:defRPr sz="1700"/>
            </a:lvl3pPr>
            <a:lvl4pPr>
              <a:defRPr sz="1700"/>
            </a:lvl4pPr>
            <a:lvl5pPr>
              <a:defRPr sz="17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E881554A-0057-0B46-8B21-9C7E0555E839}"/>
              </a:ext>
            </a:extLst>
          </p:cNvPr>
          <p:cNvSpPr>
            <a:spLocks noGrp="1"/>
          </p:cNvSpPr>
          <p:nvPr>
            <p:ph type="dt" sz="half" idx="10"/>
          </p:nvPr>
        </p:nvSpPr>
        <p:spPr/>
        <p:txBody>
          <a:bodyPr/>
          <a:lstStyle/>
          <a:p>
            <a:fld id="{765C2FCF-E3F2-AC4D-A94E-596E8A60020C}" type="datetimeFigureOut">
              <a:rPr lang="en-FI" smtClean="0"/>
              <a:t>03/16/2023</a:t>
            </a:fld>
            <a:endParaRPr lang="en-FI"/>
          </a:p>
        </p:txBody>
      </p:sp>
      <p:sp>
        <p:nvSpPr>
          <p:cNvPr id="5" name="Footer Placeholder 4">
            <a:extLst>
              <a:ext uri="{FF2B5EF4-FFF2-40B4-BE49-F238E27FC236}">
                <a16:creationId xmlns:a16="http://schemas.microsoft.com/office/drawing/2014/main" id="{3AD508F6-02A0-DE4F-A689-CBCB87F8A66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82E987A-1E35-A848-85E4-F10AAF90D814}"/>
              </a:ext>
            </a:extLst>
          </p:cNvPr>
          <p:cNvSpPr>
            <a:spLocks noGrp="1"/>
          </p:cNvSpPr>
          <p:nvPr>
            <p:ph type="sldNum" sz="quarter" idx="12"/>
          </p:nvPr>
        </p:nvSpPr>
        <p:spPr/>
        <p:txBody>
          <a:bodyPr/>
          <a:lstStyle/>
          <a:p>
            <a:fld id="{475084CA-FEA5-A840-9850-7EDA9EEE2019}" type="slidenum">
              <a:rPr lang="en-FI" smtClean="0"/>
              <a:t>‹#›</a:t>
            </a:fld>
            <a:endParaRPr lang="en-FI"/>
          </a:p>
        </p:txBody>
      </p:sp>
    </p:spTree>
    <p:extLst>
      <p:ext uri="{BB962C8B-B14F-4D97-AF65-F5344CB8AC3E}">
        <p14:creationId xmlns:p14="http://schemas.microsoft.com/office/powerpoint/2010/main" val="44378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7" name="Triangle 6">
            <a:extLst>
              <a:ext uri="{FF2B5EF4-FFF2-40B4-BE49-F238E27FC236}">
                <a16:creationId xmlns:a16="http://schemas.microsoft.com/office/drawing/2014/main" id="{EEE990AA-686C-4844-9BD0-0262C35D5088}"/>
              </a:ext>
            </a:extLst>
          </p:cNvPr>
          <p:cNvSpPr/>
          <p:nvPr userDrawn="1"/>
        </p:nvSpPr>
        <p:spPr>
          <a:xfrm rot="10800000">
            <a:off x="330600" y="-2"/>
            <a:ext cx="6480747" cy="6139543"/>
          </a:xfrm>
          <a:prstGeom prst="triangle">
            <a:avLst>
              <a:gd name="adj" fmla="val 502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03AC59CE-6C61-3241-8F8E-CED0FE9F3F1C}"/>
              </a:ext>
            </a:extLst>
          </p:cNvPr>
          <p:cNvSpPr>
            <a:spLocks noGrp="1"/>
          </p:cNvSpPr>
          <p:nvPr>
            <p:ph type="title"/>
          </p:nvPr>
        </p:nvSpPr>
        <p:spPr>
          <a:xfrm>
            <a:off x="831850" y="2298563"/>
            <a:ext cx="5005070" cy="2260873"/>
          </a:xfrm>
        </p:spPr>
        <p:txBody>
          <a:bodyPr anchor="ctr">
            <a:normAutofit/>
          </a:bodyPr>
          <a:lstStyle>
            <a:lvl1pPr>
              <a:defRPr sz="5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BA883220-CA35-0D43-A7A3-B814118CA699}"/>
              </a:ext>
            </a:extLst>
          </p:cNvPr>
          <p:cNvSpPr>
            <a:spLocks noGrp="1"/>
          </p:cNvSpPr>
          <p:nvPr>
            <p:ph type="body" idx="1"/>
          </p:nvPr>
        </p:nvSpPr>
        <p:spPr>
          <a:xfrm>
            <a:off x="831850" y="4559436"/>
            <a:ext cx="5005070" cy="71405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2" name="Freeform 11">
            <a:extLst>
              <a:ext uri="{FF2B5EF4-FFF2-40B4-BE49-F238E27FC236}">
                <a16:creationId xmlns:a16="http://schemas.microsoft.com/office/drawing/2014/main" id="{00AF1295-C40C-274A-AE61-FE4AAD02DE04}"/>
              </a:ext>
            </a:extLst>
          </p:cNvPr>
          <p:cNvSpPr/>
          <p:nvPr userDrawn="1"/>
        </p:nvSpPr>
        <p:spPr>
          <a:xfrm>
            <a:off x="6096000" y="1336147"/>
            <a:ext cx="6096001" cy="5521853"/>
          </a:xfrm>
          <a:custGeom>
            <a:avLst/>
            <a:gdLst>
              <a:gd name="connsiteX0" fmla="*/ 3331003 w 5683565"/>
              <a:gd name="connsiteY0" fmla="*/ 0 h 5148262"/>
              <a:gd name="connsiteX1" fmla="*/ 5449830 w 5683565"/>
              <a:gd name="connsiteY1" fmla="*/ 760639 h 5148262"/>
              <a:gd name="connsiteX2" fmla="*/ 5683565 w 5683565"/>
              <a:gd name="connsiteY2" fmla="*/ 973072 h 5148262"/>
              <a:gd name="connsiteX3" fmla="*/ 5683565 w 5683565"/>
              <a:gd name="connsiteY3" fmla="*/ 5148262 h 5148262"/>
              <a:gd name="connsiteX4" fmla="*/ 541462 w 5683565"/>
              <a:gd name="connsiteY4" fmla="*/ 5148262 h 5148262"/>
              <a:gd name="connsiteX5" fmla="*/ 402034 w 5683565"/>
              <a:gd name="connsiteY5" fmla="*/ 4918757 h 5148262"/>
              <a:gd name="connsiteX6" fmla="*/ 0 w 5683565"/>
              <a:gd name="connsiteY6" fmla="*/ 3331003 h 5148262"/>
              <a:gd name="connsiteX7" fmla="*/ 3331003 w 5683565"/>
              <a:gd name="connsiteY7" fmla="*/ 0 h 514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3565" h="5148262">
                <a:moveTo>
                  <a:pt x="3331003" y="0"/>
                </a:moveTo>
                <a:cubicBezTo>
                  <a:pt x="4135855" y="0"/>
                  <a:pt x="4874036" y="285452"/>
                  <a:pt x="5449830" y="760639"/>
                </a:cubicBezTo>
                <a:lnTo>
                  <a:pt x="5683565" y="973072"/>
                </a:lnTo>
                <a:lnTo>
                  <a:pt x="5683565" y="5148262"/>
                </a:lnTo>
                <a:lnTo>
                  <a:pt x="541462" y="5148262"/>
                </a:lnTo>
                <a:lnTo>
                  <a:pt x="402034" y="4918757"/>
                </a:lnTo>
                <a:cubicBezTo>
                  <a:pt x="145639" y="4446776"/>
                  <a:pt x="0" y="3905898"/>
                  <a:pt x="0" y="3331003"/>
                </a:cubicBezTo>
                <a:cubicBezTo>
                  <a:pt x="0" y="1491341"/>
                  <a:pt x="1491341" y="0"/>
                  <a:pt x="333100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Picture 8">
            <a:extLst>
              <a:ext uri="{FF2B5EF4-FFF2-40B4-BE49-F238E27FC236}">
                <a16:creationId xmlns:a16="http://schemas.microsoft.com/office/drawing/2014/main" id="{DE614FE2-8DE9-BE44-A682-560C0353C892}"/>
              </a:ext>
            </a:extLst>
          </p:cNvPr>
          <p:cNvPicPr>
            <a:picLocks noChangeAspect="1"/>
          </p:cNvPicPr>
          <p:nvPr userDrawn="1"/>
        </p:nvPicPr>
        <p:blipFill>
          <a:blip r:embed="rId2"/>
          <a:srcRect/>
          <a:stretch/>
        </p:blipFill>
        <p:spPr>
          <a:xfrm>
            <a:off x="10868138" y="255257"/>
            <a:ext cx="993262" cy="172300"/>
          </a:xfrm>
          <a:prstGeom prst="rect">
            <a:avLst/>
          </a:prstGeom>
        </p:spPr>
      </p:pic>
    </p:spTree>
    <p:extLst>
      <p:ext uri="{BB962C8B-B14F-4D97-AF65-F5344CB8AC3E}">
        <p14:creationId xmlns:p14="http://schemas.microsoft.com/office/powerpoint/2010/main" val="252833516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014-EF50-0D49-B9B4-0E6721BF986F}"/>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14CC1D92-2A73-E244-9027-DCE16C3C69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0A075DB7-74F5-DA4D-B6A6-D160B40EBF5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982C47C7-C4F4-B74F-BE98-4AED6CF617ED}"/>
              </a:ext>
            </a:extLst>
          </p:cNvPr>
          <p:cNvSpPr>
            <a:spLocks noGrp="1"/>
          </p:cNvSpPr>
          <p:nvPr>
            <p:ph type="dt" sz="half" idx="10"/>
          </p:nvPr>
        </p:nvSpPr>
        <p:spPr/>
        <p:txBody>
          <a:bodyPr/>
          <a:lstStyle/>
          <a:p>
            <a:fld id="{765C2FCF-E3F2-AC4D-A94E-596E8A60020C}" type="datetimeFigureOut">
              <a:rPr lang="en-FI" smtClean="0"/>
              <a:t>03/16/2023</a:t>
            </a:fld>
            <a:endParaRPr lang="en-FI"/>
          </a:p>
        </p:txBody>
      </p:sp>
      <p:sp>
        <p:nvSpPr>
          <p:cNvPr id="6" name="Footer Placeholder 5">
            <a:extLst>
              <a:ext uri="{FF2B5EF4-FFF2-40B4-BE49-F238E27FC236}">
                <a16:creationId xmlns:a16="http://schemas.microsoft.com/office/drawing/2014/main" id="{06B43470-90A1-E54D-B82F-008B36849D39}"/>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ED81C38-9A8F-9C45-ACAC-1964348DC80C}"/>
              </a:ext>
            </a:extLst>
          </p:cNvPr>
          <p:cNvSpPr>
            <a:spLocks noGrp="1"/>
          </p:cNvSpPr>
          <p:nvPr>
            <p:ph type="sldNum" sz="quarter" idx="12"/>
          </p:nvPr>
        </p:nvSpPr>
        <p:spPr/>
        <p:txBody>
          <a:bodyPr/>
          <a:lstStyle/>
          <a:p>
            <a:fld id="{475084CA-FEA5-A840-9850-7EDA9EEE2019}" type="slidenum">
              <a:rPr lang="en-FI" smtClean="0"/>
              <a:t>‹#›</a:t>
            </a:fld>
            <a:endParaRPr lang="en-FI"/>
          </a:p>
        </p:txBody>
      </p:sp>
    </p:spTree>
    <p:extLst>
      <p:ext uri="{BB962C8B-B14F-4D97-AF65-F5344CB8AC3E}">
        <p14:creationId xmlns:p14="http://schemas.microsoft.com/office/powerpoint/2010/main" val="2048699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B8B4-BA3B-624B-9D32-2233B3FF62E1}"/>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1B69AC6B-03E5-814E-B366-6E7F6E60AA78}"/>
              </a:ext>
            </a:extLst>
          </p:cNvPr>
          <p:cNvSpPr>
            <a:spLocks noGrp="1"/>
          </p:cNvSpPr>
          <p:nvPr>
            <p:ph type="dt" sz="half" idx="10"/>
          </p:nvPr>
        </p:nvSpPr>
        <p:spPr/>
        <p:txBody>
          <a:bodyPr/>
          <a:lstStyle/>
          <a:p>
            <a:fld id="{765C2FCF-E3F2-AC4D-A94E-596E8A60020C}" type="datetimeFigureOut">
              <a:rPr lang="en-FI" smtClean="0"/>
              <a:t>03/16/2023</a:t>
            </a:fld>
            <a:endParaRPr lang="en-FI"/>
          </a:p>
        </p:txBody>
      </p:sp>
      <p:sp>
        <p:nvSpPr>
          <p:cNvPr id="4" name="Footer Placeholder 3">
            <a:extLst>
              <a:ext uri="{FF2B5EF4-FFF2-40B4-BE49-F238E27FC236}">
                <a16:creationId xmlns:a16="http://schemas.microsoft.com/office/drawing/2014/main" id="{2433B310-F5CC-0744-A63C-49EFFFF13B6D}"/>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53722C55-467A-5D41-BE96-B33208917D3A}"/>
              </a:ext>
            </a:extLst>
          </p:cNvPr>
          <p:cNvSpPr>
            <a:spLocks noGrp="1"/>
          </p:cNvSpPr>
          <p:nvPr>
            <p:ph type="sldNum" sz="quarter" idx="12"/>
          </p:nvPr>
        </p:nvSpPr>
        <p:spPr/>
        <p:txBody>
          <a:bodyPr/>
          <a:lstStyle/>
          <a:p>
            <a:fld id="{475084CA-FEA5-A840-9850-7EDA9EEE2019}" type="slidenum">
              <a:rPr lang="en-FI" smtClean="0"/>
              <a:t>‹#›</a:t>
            </a:fld>
            <a:endParaRPr lang="en-FI"/>
          </a:p>
        </p:txBody>
      </p:sp>
    </p:spTree>
    <p:extLst>
      <p:ext uri="{BB962C8B-B14F-4D97-AF65-F5344CB8AC3E}">
        <p14:creationId xmlns:p14="http://schemas.microsoft.com/office/powerpoint/2010/main" val="2230991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45EE5-92B8-C747-B414-74CFD353C4DC}"/>
              </a:ext>
            </a:extLst>
          </p:cNvPr>
          <p:cNvSpPr>
            <a:spLocks noGrp="1"/>
          </p:cNvSpPr>
          <p:nvPr>
            <p:ph type="title"/>
          </p:nvPr>
        </p:nvSpPr>
        <p:spPr>
          <a:xfrm>
            <a:off x="1055688" y="8001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84A335CC-2FBE-1546-8EA1-3734CFD56825}"/>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09998002-BD1B-C940-8AA3-107C8ABAC96F}"/>
              </a:ext>
            </a:extLst>
          </p:cNvPr>
          <p:cNvSpPr>
            <a:spLocks noGrp="1"/>
          </p:cNvSpPr>
          <p:nvPr>
            <p:ph type="body" sz="half" idx="2"/>
          </p:nvPr>
        </p:nvSpPr>
        <p:spPr>
          <a:xfrm>
            <a:off x="1055688" y="2400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64477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081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1407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1134723"/>
            <a:ext cx="9144000" cy="2387600"/>
          </a:xfrm>
        </p:spPr>
        <p:txBody>
          <a:bodyPr anchor="b">
            <a:normAutofit/>
          </a:bodyPr>
          <a:lstStyle>
            <a:lvl1pPr algn="ctr">
              <a:defRPr sz="4000"/>
            </a:lvl1pPr>
          </a:lstStyle>
          <a:p>
            <a:r>
              <a:rPr lang="en-GB"/>
              <a:t>Click to edit Master title style</a:t>
            </a:r>
            <a:endParaRPr lang="en-FI"/>
          </a:p>
        </p:txBody>
      </p:sp>
      <p:sp>
        <p:nvSpPr>
          <p:cNvPr id="3" name="Subtitle 2">
            <a:extLst>
              <a:ext uri="{FF2B5EF4-FFF2-40B4-BE49-F238E27FC236}">
                <a16:creationId xmlns:a16="http://schemas.microsoft.com/office/drawing/2014/main" id="{40ED0F1B-4B36-404F-9B45-ACD7C7B79729}"/>
              </a:ext>
            </a:extLst>
          </p:cNvPr>
          <p:cNvSpPr>
            <a:spLocks noGrp="1"/>
          </p:cNvSpPr>
          <p:nvPr>
            <p:ph type="subTitle" idx="1"/>
          </p:nvPr>
        </p:nvSpPr>
        <p:spPr>
          <a:xfrm>
            <a:off x="1524000" y="36143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pic>
        <p:nvPicPr>
          <p:cNvPr id="4" name="Picture 3">
            <a:extLst>
              <a:ext uri="{FF2B5EF4-FFF2-40B4-BE49-F238E27FC236}">
                <a16:creationId xmlns:a16="http://schemas.microsoft.com/office/drawing/2014/main" id="{CD72AA68-8AF2-3F4B-87CC-D35E67B4ABA1}"/>
              </a:ext>
            </a:extLst>
          </p:cNvPr>
          <p:cNvPicPr>
            <a:picLocks noChangeAspect="1"/>
          </p:cNvPicPr>
          <p:nvPr userDrawn="1"/>
        </p:nvPicPr>
        <p:blipFill>
          <a:blip r:embed="rId2"/>
          <a:srcRect/>
          <a:stretch/>
        </p:blipFill>
        <p:spPr>
          <a:xfrm>
            <a:off x="10868138" y="255257"/>
            <a:ext cx="993262" cy="172300"/>
          </a:xfrm>
          <a:prstGeom prst="rect">
            <a:avLst/>
          </a:prstGeom>
        </p:spPr>
      </p:pic>
    </p:spTree>
    <p:extLst>
      <p:ext uri="{BB962C8B-B14F-4D97-AF65-F5344CB8AC3E}">
        <p14:creationId xmlns:p14="http://schemas.microsoft.com/office/powerpoint/2010/main" val="128517598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ith logo">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69209-AE97-6F4F-A903-847F78F42693}"/>
              </a:ext>
            </a:extLst>
          </p:cNvPr>
          <p:cNvPicPr>
            <a:picLocks noChangeAspect="1"/>
          </p:cNvPicPr>
          <p:nvPr userDrawn="1"/>
        </p:nvPicPr>
        <p:blipFill>
          <a:blip r:embed="rId2"/>
          <a:stretch>
            <a:fillRect/>
          </a:stretch>
        </p:blipFill>
        <p:spPr>
          <a:xfrm>
            <a:off x="4408685" y="2897251"/>
            <a:ext cx="3326260" cy="1063498"/>
          </a:xfrm>
          <a:prstGeom prst="rect">
            <a:avLst/>
          </a:prstGeom>
        </p:spPr>
      </p:pic>
    </p:spTree>
    <p:extLst>
      <p:ext uri="{BB962C8B-B14F-4D97-AF65-F5344CB8AC3E}">
        <p14:creationId xmlns:p14="http://schemas.microsoft.com/office/powerpoint/2010/main" val="335024115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1134723"/>
            <a:ext cx="9144000" cy="2387600"/>
          </a:xfrm>
        </p:spPr>
        <p:txBody>
          <a:bodyPr anchor="b"/>
          <a:lstStyle>
            <a:lvl1pPr algn="l">
              <a:defRPr sz="5000"/>
            </a:lvl1pPr>
          </a:lstStyle>
          <a:p>
            <a:r>
              <a:rPr lang="en-GB"/>
              <a:t>Click to edit Master title style</a:t>
            </a:r>
            <a:endParaRPr lang="en-FI"/>
          </a:p>
        </p:txBody>
      </p:sp>
      <p:sp>
        <p:nvSpPr>
          <p:cNvPr id="3" name="Subtitle 2">
            <a:extLst>
              <a:ext uri="{FF2B5EF4-FFF2-40B4-BE49-F238E27FC236}">
                <a16:creationId xmlns:a16="http://schemas.microsoft.com/office/drawing/2014/main" id="{40ED0F1B-4B36-404F-9B45-ACD7C7B79729}"/>
              </a:ext>
            </a:extLst>
          </p:cNvPr>
          <p:cNvSpPr>
            <a:spLocks noGrp="1"/>
          </p:cNvSpPr>
          <p:nvPr>
            <p:ph type="subTitle" idx="1"/>
          </p:nvPr>
        </p:nvSpPr>
        <p:spPr>
          <a:xfrm>
            <a:off x="1524000" y="361439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099148" y="2140727"/>
            <a:ext cx="197708" cy="19770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550712" y="-98854"/>
            <a:ext cx="197708" cy="19770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9072685" y="383666"/>
            <a:ext cx="144162" cy="144162"/>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9917739" y="2606659"/>
            <a:ext cx="144162" cy="144162"/>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8057735" y="4705155"/>
            <a:ext cx="171450" cy="17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946874" y="6772274"/>
            <a:ext cx="198884" cy="17145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5" name="Picture 14">
            <a:extLst>
              <a:ext uri="{FF2B5EF4-FFF2-40B4-BE49-F238E27FC236}">
                <a16:creationId xmlns:a16="http://schemas.microsoft.com/office/drawing/2014/main" id="{6B5795F6-9FDF-0242-9C7B-4DFC23DF5DD5}"/>
              </a:ext>
            </a:extLst>
          </p:cNvPr>
          <p:cNvPicPr>
            <a:picLocks noChangeAspect="1"/>
          </p:cNvPicPr>
          <p:nvPr userDrawn="1"/>
        </p:nvPicPr>
        <p:blipFill>
          <a:blip r:embed="rId2"/>
          <a:srcRect/>
          <a:stretch/>
        </p:blipFill>
        <p:spPr>
          <a:xfrm>
            <a:off x="10868138" y="255257"/>
            <a:ext cx="993262" cy="172300"/>
          </a:xfrm>
          <a:prstGeom prst="rect">
            <a:avLst/>
          </a:prstGeom>
        </p:spPr>
      </p:pic>
    </p:spTree>
    <p:extLst>
      <p:ext uri="{BB962C8B-B14F-4D97-AF65-F5344CB8AC3E}">
        <p14:creationId xmlns:p14="http://schemas.microsoft.com/office/powerpoint/2010/main" val="40526062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1134723"/>
            <a:ext cx="9144000" cy="2387600"/>
          </a:xfrm>
        </p:spPr>
        <p:txBody>
          <a:bodyPr anchor="b"/>
          <a:lstStyle>
            <a:lvl1pPr algn="l">
              <a:defRPr sz="5000"/>
            </a:lvl1pPr>
          </a:lstStyle>
          <a:p>
            <a:r>
              <a:rPr lang="en-GB"/>
              <a:t>Click to edit Master title style</a:t>
            </a:r>
            <a:endParaRPr lang="en-FI"/>
          </a:p>
        </p:txBody>
      </p:sp>
      <p:sp>
        <p:nvSpPr>
          <p:cNvPr id="3" name="Subtitle 2">
            <a:extLst>
              <a:ext uri="{FF2B5EF4-FFF2-40B4-BE49-F238E27FC236}">
                <a16:creationId xmlns:a16="http://schemas.microsoft.com/office/drawing/2014/main" id="{40ED0F1B-4B36-404F-9B45-ACD7C7B79729}"/>
              </a:ext>
            </a:extLst>
          </p:cNvPr>
          <p:cNvSpPr>
            <a:spLocks noGrp="1"/>
          </p:cNvSpPr>
          <p:nvPr>
            <p:ph type="subTitle" idx="1"/>
          </p:nvPr>
        </p:nvSpPr>
        <p:spPr>
          <a:xfrm>
            <a:off x="1524000" y="361439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099148" y="2140727"/>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550712" y="-98854"/>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9072685" y="383666"/>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9917739" y="2606659"/>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8057735" y="4705155"/>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946874" y="6772274"/>
            <a:ext cx="198884" cy="17145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1573333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2203668"/>
            <a:ext cx="9144000" cy="2387600"/>
          </a:xfrm>
        </p:spPr>
        <p:txBody>
          <a:bodyPr anchor="ctr">
            <a:normAutofit/>
          </a:bodyPr>
          <a:lstStyle>
            <a:lvl1pPr algn="ctr">
              <a:lnSpc>
                <a:spcPct val="130000"/>
              </a:lnSpc>
              <a:defRPr sz="4000"/>
            </a:lvl1pPr>
          </a:lstStyle>
          <a:p>
            <a:r>
              <a:rPr lang="en-GB"/>
              <a:t>Click to edit Master 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632548" y="1500678"/>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463627" y="660341"/>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10411628" y="1744137"/>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72081" y="2252872"/>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155960" y="6761499"/>
            <a:ext cx="198884" cy="17145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268783B-9C9C-124D-A81E-6929FF07E013}"/>
              </a:ext>
            </a:extLst>
          </p:cNvPr>
          <p:cNvSpPr/>
          <p:nvPr userDrawn="1"/>
        </p:nvSpPr>
        <p:spPr>
          <a:xfrm>
            <a:off x="1147580" y="1723916"/>
            <a:ext cx="197708" cy="197708"/>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96BBF1E4-6A42-8942-B13A-E1CEF884E31D}"/>
              </a:ext>
            </a:extLst>
          </p:cNvPr>
          <p:cNvSpPr/>
          <p:nvPr userDrawn="1"/>
        </p:nvSpPr>
        <p:spPr>
          <a:xfrm>
            <a:off x="2794574" y="5892855"/>
            <a:ext cx="149619" cy="149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8F83306B-1C5B-8645-8133-4DBA00F8E11A}"/>
              </a:ext>
            </a:extLst>
          </p:cNvPr>
          <p:cNvSpPr/>
          <p:nvPr userDrawn="1"/>
        </p:nvSpPr>
        <p:spPr>
          <a:xfrm rot="2700000">
            <a:off x="1085074" y="4490857"/>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BE4A4229-F27E-1045-B961-671A25238FAC}"/>
              </a:ext>
            </a:extLst>
          </p:cNvPr>
          <p:cNvSpPr/>
          <p:nvPr userDrawn="1"/>
        </p:nvSpPr>
        <p:spPr>
          <a:xfrm>
            <a:off x="452371" y="311585"/>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9" name="Triangle 18">
            <a:extLst>
              <a:ext uri="{FF2B5EF4-FFF2-40B4-BE49-F238E27FC236}">
                <a16:creationId xmlns:a16="http://schemas.microsoft.com/office/drawing/2014/main" id="{FB0AFDED-B520-0046-B47A-5D3D5707F718}"/>
              </a:ext>
            </a:extLst>
          </p:cNvPr>
          <p:cNvSpPr/>
          <p:nvPr userDrawn="1"/>
        </p:nvSpPr>
        <p:spPr>
          <a:xfrm>
            <a:off x="1683659" y="6100648"/>
            <a:ext cx="115373" cy="9945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1" name="Oval 20">
            <a:extLst>
              <a:ext uri="{FF2B5EF4-FFF2-40B4-BE49-F238E27FC236}">
                <a16:creationId xmlns:a16="http://schemas.microsoft.com/office/drawing/2014/main" id="{379BC2AB-1A87-1F47-AB8F-8FB5650B7EBB}"/>
              </a:ext>
            </a:extLst>
          </p:cNvPr>
          <p:cNvSpPr/>
          <p:nvPr userDrawn="1"/>
        </p:nvSpPr>
        <p:spPr>
          <a:xfrm>
            <a:off x="3549948" y="1455370"/>
            <a:ext cx="144162" cy="144162"/>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22" name="Rectangle 21">
            <a:extLst>
              <a:ext uri="{FF2B5EF4-FFF2-40B4-BE49-F238E27FC236}">
                <a16:creationId xmlns:a16="http://schemas.microsoft.com/office/drawing/2014/main" id="{8CDD9025-6C00-064B-8C67-E4F7BAF834BD}"/>
              </a:ext>
            </a:extLst>
          </p:cNvPr>
          <p:cNvSpPr/>
          <p:nvPr userDrawn="1"/>
        </p:nvSpPr>
        <p:spPr>
          <a:xfrm rot="2700000">
            <a:off x="7868549" y="5260232"/>
            <a:ext cx="171450" cy="171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32608868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2203668"/>
            <a:ext cx="9144000" cy="2387600"/>
          </a:xfrm>
        </p:spPr>
        <p:txBody>
          <a:bodyPr anchor="ctr">
            <a:normAutofit/>
          </a:bodyPr>
          <a:lstStyle>
            <a:lvl1pPr algn="ctr">
              <a:lnSpc>
                <a:spcPct val="130000"/>
              </a:lnSpc>
              <a:defRPr sz="4000">
                <a:solidFill>
                  <a:schemeClr val="bg1"/>
                </a:solidFill>
              </a:defRPr>
            </a:lvl1pPr>
          </a:lstStyle>
          <a:p>
            <a:r>
              <a:rPr lang="en-GB"/>
              <a:t>Click to edit Master 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632548" y="150067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463627" y="660341"/>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10411628" y="1744137"/>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72081" y="2252872"/>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7868549" y="5260232"/>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155960" y="6761499"/>
            <a:ext cx="198884" cy="1714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268783B-9C9C-124D-A81E-6929FF07E013}"/>
              </a:ext>
            </a:extLst>
          </p:cNvPr>
          <p:cNvSpPr/>
          <p:nvPr userDrawn="1"/>
        </p:nvSpPr>
        <p:spPr>
          <a:xfrm>
            <a:off x="1147580" y="1723916"/>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96BBF1E4-6A42-8942-B13A-E1CEF884E31D}"/>
              </a:ext>
            </a:extLst>
          </p:cNvPr>
          <p:cNvSpPr/>
          <p:nvPr userDrawn="1"/>
        </p:nvSpPr>
        <p:spPr>
          <a:xfrm>
            <a:off x="2794574" y="5892855"/>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8F83306B-1C5B-8645-8133-4DBA00F8E11A}"/>
              </a:ext>
            </a:extLst>
          </p:cNvPr>
          <p:cNvSpPr/>
          <p:nvPr userDrawn="1"/>
        </p:nvSpPr>
        <p:spPr>
          <a:xfrm rot="2700000">
            <a:off x="1085074" y="449085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BE4A4229-F27E-1045-B961-671A25238FAC}"/>
              </a:ext>
            </a:extLst>
          </p:cNvPr>
          <p:cNvSpPr/>
          <p:nvPr userDrawn="1"/>
        </p:nvSpPr>
        <p:spPr>
          <a:xfrm>
            <a:off x="452371" y="311585"/>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9" name="Triangle 18">
            <a:extLst>
              <a:ext uri="{FF2B5EF4-FFF2-40B4-BE49-F238E27FC236}">
                <a16:creationId xmlns:a16="http://schemas.microsoft.com/office/drawing/2014/main" id="{FB0AFDED-B520-0046-B47A-5D3D5707F718}"/>
              </a:ext>
            </a:extLst>
          </p:cNvPr>
          <p:cNvSpPr/>
          <p:nvPr userDrawn="1"/>
        </p:nvSpPr>
        <p:spPr>
          <a:xfrm>
            <a:off x="1683659" y="610064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0" name="Oval 19">
            <a:extLst>
              <a:ext uri="{FF2B5EF4-FFF2-40B4-BE49-F238E27FC236}">
                <a16:creationId xmlns:a16="http://schemas.microsoft.com/office/drawing/2014/main" id="{5DC2C9DC-5BE8-CC4D-9A88-2AF540B7C81B}"/>
              </a:ext>
            </a:extLst>
          </p:cNvPr>
          <p:cNvSpPr/>
          <p:nvPr userDrawn="1"/>
        </p:nvSpPr>
        <p:spPr>
          <a:xfrm>
            <a:off x="3549948" y="1455370"/>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46348021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8105C-2A74-CF4F-80FB-01893C05B2BD}"/>
              </a:ext>
            </a:extLst>
          </p:cNvPr>
          <p:cNvSpPr/>
          <p:nvPr userDrawn="1"/>
        </p:nvSpPr>
        <p:spPr>
          <a:xfrm>
            <a:off x="0" y="0"/>
            <a:ext cx="12192000" cy="6858000"/>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2203668"/>
            <a:ext cx="9144000" cy="2387600"/>
          </a:xfrm>
        </p:spPr>
        <p:txBody>
          <a:bodyPr anchor="ctr">
            <a:normAutofit/>
          </a:bodyPr>
          <a:lstStyle>
            <a:lvl1pPr algn="ctr">
              <a:lnSpc>
                <a:spcPct val="130000"/>
              </a:lnSpc>
              <a:defRPr sz="4000">
                <a:solidFill>
                  <a:schemeClr val="bg1"/>
                </a:solidFill>
              </a:defRPr>
            </a:lvl1pPr>
          </a:lstStyle>
          <a:p>
            <a:r>
              <a:rPr lang="en-GB"/>
              <a:t>Click to edit Master 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632548" y="150067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463627" y="660341"/>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10411628" y="1744137"/>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72081" y="2252872"/>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7868549" y="5260232"/>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155960" y="6761499"/>
            <a:ext cx="198884" cy="1714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268783B-9C9C-124D-A81E-6929FF07E013}"/>
              </a:ext>
            </a:extLst>
          </p:cNvPr>
          <p:cNvSpPr/>
          <p:nvPr userDrawn="1"/>
        </p:nvSpPr>
        <p:spPr>
          <a:xfrm>
            <a:off x="1147580" y="1723916"/>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96BBF1E4-6A42-8942-B13A-E1CEF884E31D}"/>
              </a:ext>
            </a:extLst>
          </p:cNvPr>
          <p:cNvSpPr/>
          <p:nvPr userDrawn="1"/>
        </p:nvSpPr>
        <p:spPr>
          <a:xfrm>
            <a:off x="2794574" y="5892855"/>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8F83306B-1C5B-8645-8133-4DBA00F8E11A}"/>
              </a:ext>
            </a:extLst>
          </p:cNvPr>
          <p:cNvSpPr/>
          <p:nvPr userDrawn="1"/>
        </p:nvSpPr>
        <p:spPr>
          <a:xfrm rot="2700000">
            <a:off x="1085074" y="449085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BE4A4229-F27E-1045-B961-671A25238FAC}"/>
              </a:ext>
            </a:extLst>
          </p:cNvPr>
          <p:cNvSpPr/>
          <p:nvPr userDrawn="1"/>
        </p:nvSpPr>
        <p:spPr>
          <a:xfrm>
            <a:off x="452371" y="311585"/>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9" name="Triangle 18">
            <a:extLst>
              <a:ext uri="{FF2B5EF4-FFF2-40B4-BE49-F238E27FC236}">
                <a16:creationId xmlns:a16="http://schemas.microsoft.com/office/drawing/2014/main" id="{FB0AFDED-B520-0046-B47A-5D3D5707F718}"/>
              </a:ext>
            </a:extLst>
          </p:cNvPr>
          <p:cNvSpPr/>
          <p:nvPr userDrawn="1"/>
        </p:nvSpPr>
        <p:spPr>
          <a:xfrm>
            <a:off x="1683659" y="610064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0" name="Oval 19">
            <a:extLst>
              <a:ext uri="{FF2B5EF4-FFF2-40B4-BE49-F238E27FC236}">
                <a16:creationId xmlns:a16="http://schemas.microsoft.com/office/drawing/2014/main" id="{5DC2C9DC-5BE8-CC4D-9A88-2AF540B7C81B}"/>
              </a:ext>
            </a:extLst>
          </p:cNvPr>
          <p:cNvSpPr/>
          <p:nvPr userDrawn="1"/>
        </p:nvSpPr>
        <p:spPr>
          <a:xfrm>
            <a:off x="3549948" y="1455370"/>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7297108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8105C-2A74-CF4F-80FB-01893C05B2BD}"/>
              </a:ext>
            </a:extLst>
          </p:cNvPr>
          <p:cNvSpPr/>
          <p:nvPr userDrawn="1"/>
        </p:nvSpPr>
        <p:spPr>
          <a:xfrm>
            <a:off x="0" y="0"/>
            <a:ext cx="12192000" cy="6858000"/>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2203668"/>
            <a:ext cx="9144000" cy="2387600"/>
          </a:xfrm>
        </p:spPr>
        <p:txBody>
          <a:bodyPr anchor="ctr">
            <a:normAutofit/>
          </a:bodyPr>
          <a:lstStyle>
            <a:lvl1pPr algn="ctr">
              <a:lnSpc>
                <a:spcPct val="130000"/>
              </a:lnSpc>
              <a:defRPr sz="4000">
                <a:solidFill>
                  <a:schemeClr val="bg1"/>
                </a:solidFill>
              </a:defRPr>
            </a:lvl1pPr>
          </a:lstStyle>
          <a:p>
            <a:r>
              <a:rPr lang="en-GB"/>
              <a:t>Click to edit Master 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632548" y="150067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463627" y="660341"/>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10411628" y="1744137"/>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72081" y="2252872"/>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7868549" y="5260232"/>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155960" y="6761499"/>
            <a:ext cx="198884" cy="1714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268783B-9C9C-124D-A81E-6929FF07E013}"/>
              </a:ext>
            </a:extLst>
          </p:cNvPr>
          <p:cNvSpPr/>
          <p:nvPr userDrawn="1"/>
        </p:nvSpPr>
        <p:spPr>
          <a:xfrm>
            <a:off x="1147580" y="1723916"/>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96BBF1E4-6A42-8942-B13A-E1CEF884E31D}"/>
              </a:ext>
            </a:extLst>
          </p:cNvPr>
          <p:cNvSpPr/>
          <p:nvPr userDrawn="1"/>
        </p:nvSpPr>
        <p:spPr>
          <a:xfrm>
            <a:off x="2794574" y="5892855"/>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8F83306B-1C5B-8645-8133-4DBA00F8E11A}"/>
              </a:ext>
            </a:extLst>
          </p:cNvPr>
          <p:cNvSpPr/>
          <p:nvPr userDrawn="1"/>
        </p:nvSpPr>
        <p:spPr>
          <a:xfrm rot="2700000">
            <a:off x="1085074" y="449085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BE4A4229-F27E-1045-B961-671A25238FAC}"/>
              </a:ext>
            </a:extLst>
          </p:cNvPr>
          <p:cNvSpPr/>
          <p:nvPr userDrawn="1"/>
        </p:nvSpPr>
        <p:spPr>
          <a:xfrm>
            <a:off x="452371" y="311585"/>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9" name="Triangle 18">
            <a:extLst>
              <a:ext uri="{FF2B5EF4-FFF2-40B4-BE49-F238E27FC236}">
                <a16:creationId xmlns:a16="http://schemas.microsoft.com/office/drawing/2014/main" id="{FB0AFDED-B520-0046-B47A-5D3D5707F718}"/>
              </a:ext>
            </a:extLst>
          </p:cNvPr>
          <p:cNvSpPr/>
          <p:nvPr userDrawn="1"/>
        </p:nvSpPr>
        <p:spPr>
          <a:xfrm>
            <a:off x="1683659" y="610064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0" name="Oval 19">
            <a:extLst>
              <a:ext uri="{FF2B5EF4-FFF2-40B4-BE49-F238E27FC236}">
                <a16:creationId xmlns:a16="http://schemas.microsoft.com/office/drawing/2014/main" id="{5DC2C9DC-5BE8-CC4D-9A88-2AF540B7C81B}"/>
              </a:ext>
            </a:extLst>
          </p:cNvPr>
          <p:cNvSpPr/>
          <p:nvPr userDrawn="1"/>
        </p:nvSpPr>
        <p:spPr>
          <a:xfrm>
            <a:off x="3549948" y="1455370"/>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46828589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t="-61000" b="-6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8105C-2A74-CF4F-80FB-01893C05B2BD}"/>
              </a:ext>
            </a:extLst>
          </p:cNvPr>
          <p:cNvSpPr/>
          <p:nvPr userDrawn="1"/>
        </p:nvSpPr>
        <p:spPr>
          <a:xfrm>
            <a:off x="0" y="0"/>
            <a:ext cx="12192000" cy="6858000"/>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A4AE17E-E655-864F-BBAB-3702277968C9}"/>
              </a:ext>
            </a:extLst>
          </p:cNvPr>
          <p:cNvSpPr>
            <a:spLocks noGrp="1"/>
          </p:cNvSpPr>
          <p:nvPr>
            <p:ph type="ctrTitle"/>
          </p:nvPr>
        </p:nvSpPr>
        <p:spPr>
          <a:xfrm>
            <a:off x="1524000" y="2203668"/>
            <a:ext cx="9144000" cy="2387600"/>
          </a:xfrm>
        </p:spPr>
        <p:txBody>
          <a:bodyPr anchor="ctr">
            <a:normAutofit/>
          </a:bodyPr>
          <a:lstStyle>
            <a:lvl1pPr algn="ctr">
              <a:lnSpc>
                <a:spcPct val="130000"/>
              </a:lnSpc>
              <a:defRPr sz="4000">
                <a:solidFill>
                  <a:schemeClr val="bg1"/>
                </a:solidFill>
              </a:defRPr>
            </a:lvl1pPr>
          </a:lstStyle>
          <a:p>
            <a:r>
              <a:rPr lang="en-GB"/>
              <a:t>Click to edit Master title style</a:t>
            </a:r>
            <a:endParaRPr lang="en-FI"/>
          </a:p>
        </p:txBody>
      </p:sp>
      <p:sp>
        <p:nvSpPr>
          <p:cNvPr id="5" name="Oval 4">
            <a:extLst>
              <a:ext uri="{FF2B5EF4-FFF2-40B4-BE49-F238E27FC236}">
                <a16:creationId xmlns:a16="http://schemas.microsoft.com/office/drawing/2014/main" id="{A19A542D-9781-B64C-B14B-8ACADE24C3C9}"/>
              </a:ext>
            </a:extLst>
          </p:cNvPr>
          <p:cNvSpPr/>
          <p:nvPr userDrawn="1"/>
        </p:nvSpPr>
        <p:spPr>
          <a:xfrm>
            <a:off x="11632548" y="150067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6" name="Oval 5">
            <a:extLst>
              <a:ext uri="{FF2B5EF4-FFF2-40B4-BE49-F238E27FC236}">
                <a16:creationId xmlns:a16="http://schemas.microsoft.com/office/drawing/2014/main" id="{C1AD1A90-3F10-DE4E-A9B9-F1E859D9BFC4}"/>
              </a:ext>
            </a:extLst>
          </p:cNvPr>
          <p:cNvSpPr/>
          <p:nvPr userDrawn="1"/>
        </p:nvSpPr>
        <p:spPr>
          <a:xfrm>
            <a:off x="9463627" y="660341"/>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600ED8FA-A9F9-FF48-BC9D-FAF889836A00}"/>
              </a:ext>
            </a:extLst>
          </p:cNvPr>
          <p:cNvSpPr/>
          <p:nvPr userDrawn="1"/>
        </p:nvSpPr>
        <p:spPr>
          <a:xfrm>
            <a:off x="7146777" y="185958"/>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725C82AD-3E60-974D-B9AF-34B21E7CDC68}"/>
              </a:ext>
            </a:extLst>
          </p:cNvPr>
          <p:cNvSpPr/>
          <p:nvPr userDrawn="1"/>
        </p:nvSpPr>
        <p:spPr>
          <a:xfrm>
            <a:off x="10411628" y="1744137"/>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9" name="Oval 8">
            <a:extLst>
              <a:ext uri="{FF2B5EF4-FFF2-40B4-BE49-F238E27FC236}">
                <a16:creationId xmlns:a16="http://schemas.microsoft.com/office/drawing/2014/main" id="{068F6A7B-D675-7248-A4A4-7CD717BE597D}"/>
              </a:ext>
            </a:extLst>
          </p:cNvPr>
          <p:cNvSpPr/>
          <p:nvPr userDrawn="1"/>
        </p:nvSpPr>
        <p:spPr>
          <a:xfrm>
            <a:off x="-72081" y="2252872"/>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0" name="Rectangle 9">
            <a:extLst>
              <a:ext uri="{FF2B5EF4-FFF2-40B4-BE49-F238E27FC236}">
                <a16:creationId xmlns:a16="http://schemas.microsoft.com/office/drawing/2014/main" id="{5B2FDD31-F2BD-0B44-A214-96E7FAC6BDB8}"/>
              </a:ext>
            </a:extLst>
          </p:cNvPr>
          <p:cNvSpPr/>
          <p:nvPr userDrawn="1"/>
        </p:nvSpPr>
        <p:spPr>
          <a:xfrm>
            <a:off x="9989820" y="572327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10">
            <a:extLst>
              <a:ext uri="{FF2B5EF4-FFF2-40B4-BE49-F238E27FC236}">
                <a16:creationId xmlns:a16="http://schemas.microsoft.com/office/drawing/2014/main" id="{9ED17D0C-FE2E-0A45-ACE8-9E6823A62526}"/>
              </a:ext>
            </a:extLst>
          </p:cNvPr>
          <p:cNvSpPr/>
          <p:nvPr userDrawn="1"/>
        </p:nvSpPr>
        <p:spPr>
          <a:xfrm rot="2700000">
            <a:off x="7868549" y="5260232"/>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11">
            <a:extLst>
              <a:ext uri="{FF2B5EF4-FFF2-40B4-BE49-F238E27FC236}">
                <a16:creationId xmlns:a16="http://schemas.microsoft.com/office/drawing/2014/main" id="{207A3C50-B042-714B-B330-DE6D53760DE8}"/>
              </a:ext>
            </a:extLst>
          </p:cNvPr>
          <p:cNvSpPr/>
          <p:nvPr userDrawn="1"/>
        </p:nvSpPr>
        <p:spPr>
          <a:xfrm>
            <a:off x="11198002" y="4073959"/>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riangle 12">
            <a:extLst>
              <a:ext uri="{FF2B5EF4-FFF2-40B4-BE49-F238E27FC236}">
                <a16:creationId xmlns:a16="http://schemas.microsoft.com/office/drawing/2014/main" id="{CED390C4-543E-344F-96D0-CD54D6F68D69}"/>
              </a:ext>
            </a:extLst>
          </p:cNvPr>
          <p:cNvSpPr/>
          <p:nvPr userDrawn="1"/>
        </p:nvSpPr>
        <p:spPr>
          <a:xfrm>
            <a:off x="11347621" y="579526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Triangle 13">
            <a:extLst>
              <a:ext uri="{FF2B5EF4-FFF2-40B4-BE49-F238E27FC236}">
                <a16:creationId xmlns:a16="http://schemas.microsoft.com/office/drawing/2014/main" id="{6E74A766-AC44-9E49-BF09-AF3CCFEC748F}"/>
              </a:ext>
            </a:extLst>
          </p:cNvPr>
          <p:cNvSpPr/>
          <p:nvPr userDrawn="1"/>
        </p:nvSpPr>
        <p:spPr>
          <a:xfrm rot="10800000">
            <a:off x="6155960" y="6761499"/>
            <a:ext cx="198884" cy="1714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D268783B-9C9C-124D-A81E-6929FF07E013}"/>
              </a:ext>
            </a:extLst>
          </p:cNvPr>
          <p:cNvSpPr/>
          <p:nvPr userDrawn="1"/>
        </p:nvSpPr>
        <p:spPr>
          <a:xfrm>
            <a:off x="1147580" y="1723916"/>
            <a:ext cx="197708" cy="19770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96BBF1E4-6A42-8942-B13A-E1CEF884E31D}"/>
              </a:ext>
            </a:extLst>
          </p:cNvPr>
          <p:cNvSpPr/>
          <p:nvPr userDrawn="1"/>
        </p:nvSpPr>
        <p:spPr>
          <a:xfrm>
            <a:off x="2794574" y="5892855"/>
            <a:ext cx="149619" cy="1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Rectangle 16">
            <a:extLst>
              <a:ext uri="{FF2B5EF4-FFF2-40B4-BE49-F238E27FC236}">
                <a16:creationId xmlns:a16="http://schemas.microsoft.com/office/drawing/2014/main" id="{8F83306B-1C5B-8645-8133-4DBA00F8E11A}"/>
              </a:ext>
            </a:extLst>
          </p:cNvPr>
          <p:cNvSpPr/>
          <p:nvPr userDrawn="1"/>
        </p:nvSpPr>
        <p:spPr>
          <a:xfrm rot="2700000">
            <a:off x="1085074" y="4490857"/>
            <a:ext cx="171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17">
            <a:extLst>
              <a:ext uri="{FF2B5EF4-FFF2-40B4-BE49-F238E27FC236}">
                <a16:creationId xmlns:a16="http://schemas.microsoft.com/office/drawing/2014/main" id="{BE4A4229-F27E-1045-B961-671A25238FAC}"/>
              </a:ext>
            </a:extLst>
          </p:cNvPr>
          <p:cNvSpPr/>
          <p:nvPr userDrawn="1"/>
        </p:nvSpPr>
        <p:spPr>
          <a:xfrm>
            <a:off x="452371" y="311585"/>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
        <p:nvSpPr>
          <p:cNvPr id="19" name="Triangle 18">
            <a:extLst>
              <a:ext uri="{FF2B5EF4-FFF2-40B4-BE49-F238E27FC236}">
                <a16:creationId xmlns:a16="http://schemas.microsoft.com/office/drawing/2014/main" id="{FB0AFDED-B520-0046-B47A-5D3D5707F718}"/>
              </a:ext>
            </a:extLst>
          </p:cNvPr>
          <p:cNvSpPr/>
          <p:nvPr userDrawn="1"/>
        </p:nvSpPr>
        <p:spPr>
          <a:xfrm>
            <a:off x="1683659" y="6100648"/>
            <a:ext cx="115373" cy="994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0" name="Oval 19">
            <a:extLst>
              <a:ext uri="{FF2B5EF4-FFF2-40B4-BE49-F238E27FC236}">
                <a16:creationId xmlns:a16="http://schemas.microsoft.com/office/drawing/2014/main" id="{5DC2C9DC-5BE8-CC4D-9A88-2AF540B7C81B}"/>
              </a:ext>
            </a:extLst>
          </p:cNvPr>
          <p:cNvSpPr/>
          <p:nvPr userDrawn="1"/>
        </p:nvSpPr>
        <p:spPr>
          <a:xfrm>
            <a:off x="3549948" y="1455370"/>
            <a:ext cx="144162" cy="144162"/>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4636735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AC135-49EE-CE4C-B624-7B3636EBA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65DA812E-B85F-5D4D-AD45-3149698B4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B3514679-D63D-164B-B608-E7D914F15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C2FCF-E3F2-AC4D-A94E-596E8A60020C}" type="datetimeFigureOut">
              <a:rPr lang="en-FI" smtClean="0"/>
              <a:t>03/16/2023</a:t>
            </a:fld>
            <a:endParaRPr lang="en-FI"/>
          </a:p>
        </p:txBody>
      </p:sp>
      <p:sp>
        <p:nvSpPr>
          <p:cNvPr id="5" name="Footer Placeholder 4">
            <a:extLst>
              <a:ext uri="{FF2B5EF4-FFF2-40B4-BE49-F238E27FC236}">
                <a16:creationId xmlns:a16="http://schemas.microsoft.com/office/drawing/2014/main" id="{01A09A7C-74BB-CA4F-AD9C-220518DCA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44CBA23F-C440-5A48-89FD-0ED2C3C16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084CA-FEA5-A840-9850-7EDA9EEE2019}" type="slidenum">
              <a:rPr lang="en-FI" smtClean="0"/>
              <a:t>‹#›</a:t>
            </a:fld>
            <a:endParaRPr lang="en-FI"/>
          </a:p>
        </p:txBody>
      </p:sp>
      <p:pic>
        <p:nvPicPr>
          <p:cNvPr id="8" name="Picture 7">
            <a:extLst>
              <a:ext uri="{FF2B5EF4-FFF2-40B4-BE49-F238E27FC236}">
                <a16:creationId xmlns:a16="http://schemas.microsoft.com/office/drawing/2014/main" id="{BF8E2048-E0E8-5547-8DF3-17ADA1B3C694}"/>
              </a:ext>
            </a:extLst>
          </p:cNvPr>
          <p:cNvPicPr>
            <a:picLocks noChangeAspect="1"/>
          </p:cNvPicPr>
          <p:nvPr userDrawn="1"/>
        </p:nvPicPr>
        <p:blipFill>
          <a:blip r:embed="rId22"/>
          <a:stretch>
            <a:fillRect/>
          </a:stretch>
        </p:blipFill>
        <p:spPr>
          <a:xfrm>
            <a:off x="10868138" y="255257"/>
            <a:ext cx="993262" cy="172301"/>
          </a:xfrm>
          <a:prstGeom prst="rect">
            <a:avLst/>
          </a:prstGeom>
        </p:spPr>
      </p:pic>
    </p:spTree>
    <p:extLst>
      <p:ext uri="{BB962C8B-B14F-4D97-AF65-F5344CB8AC3E}">
        <p14:creationId xmlns:p14="http://schemas.microsoft.com/office/powerpoint/2010/main" val="3515467174"/>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1" r:id="rId3"/>
    <p:sldLayoutId id="2147483670" r:id="rId4"/>
    <p:sldLayoutId id="2147483662" r:id="rId5"/>
    <p:sldLayoutId id="2147483668" r:id="rId6"/>
    <p:sldLayoutId id="2147483671" r:id="rId7"/>
    <p:sldLayoutId id="2147483674" r:id="rId8"/>
    <p:sldLayoutId id="2147483672" r:id="rId9"/>
    <p:sldLayoutId id="2147483673" r:id="rId10"/>
    <p:sldLayoutId id="2147483667" r:id="rId11"/>
    <p:sldLayoutId id="2147483650" r:id="rId12"/>
    <p:sldLayoutId id="2147483666" r:id="rId13"/>
    <p:sldLayoutId id="2147483664" r:id="rId14"/>
    <p:sldLayoutId id="2147483652" r:id="rId15"/>
    <p:sldLayoutId id="2147483654" r:id="rId16"/>
    <p:sldLayoutId id="2147483657" r:id="rId17"/>
    <p:sldLayoutId id="2147483655" r:id="rId18"/>
    <p:sldLayoutId id="2147483665" r:id="rId19"/>
    <p:sldLayoutId id="2147483675" r:id="rId20"/>
  </p:sldLayoutIdLst>
  <p:txStyles>
    <p:titleStyle>
      <a:lvl1pPr algn="l" defTabSz="914400" rtl="0" eaLnBrk="1" latinLnBrk="0" hangingPunct="1">
        <a:lnSpc>
          <a:spcPct val="90000"/>
        </a:lnSpc>
        <a:spcBef>
          <a:spcPct val="0"/>
        </a:spcBef>
        <a:buNone/>
        <a:defRPr sz="3500" b="1" kern="1200">
          <a:solidFill>
            <a:schemeClr val="tx2"/>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hyperlink" Target="https://puro.earth/partners/" TargetMode="External"/><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hyperlink" Target="https://puro.earth/methodologies/" TargetMode="External"/><Relationship Id="rId5" Type="http://schemas.openxmlformats.org/officeDocument/2006/relationships/hyperlink" Target="https://puro.earth/documents/" TargetMode="Externa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E0AA10-782B-3F5B-F933-476B088204C6}"/>
              </a:ext>
            </a:extLst>
          </p:cNvPr>
          <p:cNvSpPr>
            <a:spLocks noGrp="1"/>
          </p:cNvSpPr>
          <p:nvPr>
            <p:ph type="ctrTitle"/>
          </p:nvPr>
        </p:nvSpPr>
        <p:spPr>
          <a:xfrm>
            <a:off x="1524000" y="1134723"/>
            <a:ext cx="9144000" cy="3409823"/>
          </a:xfrm>
        </p:spPr>
        <p:txBody>
          <a:bodyPr>
            <a:normAutofit/>
          </a:bodyPr>
          <a:lstStyle/>
          <a:p>
            <a:r>
              <a:rPr lang="en-GB" sz="5400" dirty="0">
                <a:latin typeface="Corbel"/>
              </a:rPr>
              <a:t>Life cycle assessment (LCA) </a:t>
            </a:r>
            <a:br>
              <a:rPr lang="en-GB" sz="5400" dirty="0"/>
            </a:br>
            <a:r>
              <a:rPr lang="en-GB" sz="5400" dirty="0">
                <a:latin typeface="Corbel"/>
              </a:rPr>
              <a:t>in the Puro Standard</a:t>
            </a:r>
            <a:br>
              <a:rPr lang="en-GB" sz="5400" dirty="0">
                <a:latin typeface="Corbel"/>
              </a:rPr>
            </a:br>
            <a:br>
              <a:rPr lang="en-GB" sz="5400" dirty="0">
                <a:latin typeface="Corbel"/>
              </a:rPr>
            </a:br>
            <a:r>
              <a:rPr lang="en-GB" sz="1800" dirty="0">
                <a:latin typeface="Corbel"/>
              </a:rPr>
              <a:t>2023-03</a:t>
            </a:r>
            <a:endParaRPr lang="fr-FR" sz="1800" dirty="0"/>
          </a:p>
        </p:txBody>
      </p:sp>
      <p:pic>
        <p:nvPicPr>
          <p:cNvPr id="9" name="Audio 8">
            <a:hlinkClick r:id="" action="ppaction://media"/>
            <a:extLst>
              <a:ext uri="{FF2B5EF4-FFF2-40B4-BE49-F238E27FC236}">
                <a16:creationId xmlns:a16="http://schemas.microsoft.com/office/drawing/2014/main" id="{E105AFA3-AED7-9C1D-A697-4256553B7D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2726943"/>
      </p:ext>
    </p:extLst>
  </p:cSld>
  <p:clrMapOvr>
    <a:masterClrMapping/>
  </p:clrMapOvr>
  <mc:AlternateContent xmlns:mc="http://schemas.openxmlformats.org/markup-compatibility/2006">
    <mc:Choice xmlns:p14="http://schemas.microsoft.com/office/powerpoint/2010/main" Requires="p14">
      <p:transition spd="slow" p14:dur="2000" advTm="7814"/>
    </mc:Choice>
    <mc:Fallback>
      <p:transition spd="slow" advTm="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3CA4-7A32-FFD0-6063-5925DC32A7F0}"/>
              </a:ext>
            </a:extLst>
          </p:cNvPr>
          <p:cNvSpPr>
            <a:spLocks noGrp="1"/>
          </p:cNvSpPr>
          <p:nvPr>
            <p:ph type="title"/>
          </p:nvPr>
        </p:nvSpPr>
        <p:spPr/>
        <p:txBody>
          <a:bodyPr/>
          <a:lstStyle/>
          <a:p>
            <a:r>
              <a:rPr lang="en-GB"/>
              <a:t>What to ask when hiring an LCA consultant to perform a Puro-compliant LCA study?</a:t>
            </a:r>
            <a:endParaRPr lang="fr-FR"/>
          </a:p>
        </p:txBody>
      </p:sp>
      <p:sp>
        <p:nvSpPr>
          <p:cNvPr id="3" name="Content Placeholder 2">
            <a:extLst>
              <a:ext uri="{FF2B5EF4-FFF2-40B4-BE49-F238E27FC236}">
                <a16:creationId xmlns:a16="http://schemas.microsoft.com/office/drawing/2014/main" id="{163D41AB-0DBA-1414-6023-3DED6C9AF049}"/>
              </a:ext>
            </a:extLst>
          </p:cNvPr>
          <p:cNvSpPr>
            <a:spLocks noGrp="1"/>
          </p:cNvSpPr>
          <p:nvPr>
            <p:ph idx="1"/>
          </p:nvPr>
        </p:nvSpPr>
        <p:spPr>
          <a:xfrm>
            <a:off x="838200" y="1825625"/>
            <a:ext cx="7162800" cy="4833592"/>
          </a:xfrm>
        </p:spPr>
        <p:txBody>
          <a:bodyPr vert="horz" lIns="91440" tIns="45720" rIns="91440" bIns="45720" rtlCol="0" anchor="t">
            <a:normAutofit fontScale="92500" lnSpcReduction="20000"/>
          </a:bodyPr>
          <a:lstStyle/>
          <a:p>
            <a:pPr marL="0" indent="0">
              <a:buNone/>
            </a:pPr>
            <a:r>
              <a:rPr lang="en-GB" sz="1200" dirty="0">
                <a:latin typeface="Corbel"/>
              </a:rPr>
              <a:t>“Hello, </a:t>
            </a:r>
            <a:endParaRPr lang="en-GB" sz="1200" dirty="0"/>
          </a:p>
          <a:p>
            <a:pPr marL="0" indent="0">
              <a:buNone/>
            </a:pPr>
            <a:r>
              <a:rPr lang="en-GB" sz="1200" dirty="0">
                <a:latin typeface="Corbel"/>
              </a:rPr>
              <a:t>We are a carbon removal company working with </a:t>
            </a:r>
            <a:r>
              <a:rPr lang="en-GB" sz="1200" i="1" dirty="0">
                <a:latin typeface="Corbel"/>
              </a:rPr>
              <a:t>**insert removal method**</a:t>
            </a:r>
            <a:r>
              <a:rPr lang="en-GB" sz="1200" dirty="0">
                <a:latin typeface="Corbel"/>
              </a:rPr>
              <a:t>. We are seeking certification for issuance of carbon removal credits under the Puro Standard. For this we have a need of an LCA study that meets the requirements set by Puro and the specific scope defined in the </a:t>
            </a:r>
            <a:r>
              <a:rPr lang="en-GB" sz="1200" i="1" dirty="0">
                <a:latin typeface="Corbel"/>
              </a:rPr>
              <a:t>**insert removal method** </a:t>
            </a:r>
            <a:r>
              <a:rPr lang="en-GB" sz="1200" dirty="0">
                <a:latin typeface="Corbel"/>
              </a:rPr>
              <a:t>methodology. Here are links to the Puro Standard (</a:t>
            </a:r>
            <a:r>
              <a:rPr lang="en-GB" sz="1200" dirty="0">
                <a:latin typeface="Corbel"/>
                <a:hlinkClick r:id="rId5"/>
              </a:rPr>
              <a:t>https://puro.earth/documents/</a:t>
            </a:r>
            <a:r>
              <a:rPr lang="en-GB" sz="1200" dirty="0">
                <a:latin typeface="Corbel"/>
              </a:rPr>
              <a:t>) and methodology (</a:t>
            </a:r>
            <a:r>
              <a:rPr lang="en-GB" sz="1200" dirty="0">
                <a:latin typeface="Corbel"/>
                <a:hlinkClick r:id="rId6"/>
              </a:rPr>
              <a:t>https://puro.earth/methodologies/</a:t>
            </a:r>
            <a:r>
              <a:rPr lang="en-GB" sz="1200" dirty="0">
                <a:latin typeface="Corbel"/>
              </a:rPr>
              <a:t>). If you have not performed an LCA for Puro, you must know that it is similar to a product LCA.</a:t>
            </a:r>
            <a:endParaRPr lang="en-GB" sz="1200" dirty="0"/>
          </a:p>
          <a:p>
            <a:pPr marL="0" indent="0">
              <a:buNone/>
            </a:pPr>
            <a:r>
              <a:rPr lang="en-GB" sz="1200" dirty="0">
                <a:latin typeface="Corbel"/>
              </a:rPr>
              <a:t>We would need an LCA report and an LCA model to describe our activities at our planned facility </a:t>
            </a:r>
            <a:r>
              <a:rPr lang="en-GB" sz="1200" i="1" dirty="0">
                <a:latin typeface="Corbel"/>
              </a:rPr>
              <a:t>**insert some details about planned facility**</a:t>
            </a:r>
            <a:r>
              <a:rPr lang="en-GB" sz="1200" dirty="0">
                <a:latin typeface="Corbel"/>
              </a:rPr>
              <a:t>. More specifically:</a:t>
            </a:r>
          </a:p>
          <a:p>
            <a:r>
              <a:rPr lang="en-GB" sz="1200" dirty="0">
                <a:latin typeface="Corbel"/>
              </a:rPr>
              <a:t>The purpose of the LCA study should be to demonstrate the net-negativity of a removal activity in line with the scope defined in the Puro methodology. </a:t>
            </a:r>
            <a:endParaRPr lang="en-GB" sz="1200" dirty="0"/>
          </a:p>
          <a:p>
            <a:r>
              <a:rPr lang="en-GB" sz="1200" dirty="0">
                <a:latin typeface="Corbel"/>
              </a:rPr>
              <a:t>The LCA report shall follow the general structure of an LCA report, and allow to demonstrate the validity of the structure of LCA model and justify all the assumptions and data choices that are made.</a:t>
            </a:r>
          </a:p>
          <a:p>
            <a:r>
              <a:rPr lang="en-GB" sz="1200" dirty="0">
                <a:latin typeface="Corbel"/>
              </a:rPr>
              <a:t>The LCA model shall allow us to calculate easily the amount of CORCs issued for a given reporting period, by adjusting key input data, without modifying the structure of the LCA that is described in the LCA report. </a:t>
            </a:r>
            <a:endParaRPr lang="en-GB" sz="1200" dirty="0"/>
          </a:p>
          <a:p>
            <a:r>
              <a:rPr lang="en-GB" sz="1200" dirty="0">
                <a:latin typeface="Corbel"/>
              </a:rPr>
              <a:t>The LCA shall assess climate impacts using GWP100, make use of emissions factors with a full scope of emission factors (both in terms of greenhouse gases and life cycle stages), include major foreground infrastructure requirements, provide results in a disaggregated form (showing contribution analysis per </a:t>
            </a:r>
            <a:r>
              <a:rPr lang="en-GB" sz="1200" dirty="0" err="1">
                <a:latin typeface="Corbel"/>
              </a:rPr>
              <a:t>i</a:t>
            </a:r>
            <a:r>
              <a:rPr lang="en-GB" sz="1200" dirty="0">
                <a:latin typeface="Corbel"/>
              </a:rPr>
              <a:t>) life cycle stages, per ii) major greenhouse gas, and iii) not aggregating emissions and removals in single contribution), include an interpretation and sensitivity analysis, and include a list of input parameters that can be verified on site. Ideally, the LCA could also be verified by a 3</a:t>
            </a:r>
            <a:r>
              <a:rPr lang="en-GB" sz="1200" baseline="30000" dirty="0">
                <a:latin typeface="Corbel"/>
              </a:rPr>
              <a:t>rd</a:t>
            </a:r>
            <a:r>
              <a:rPr lang="en-GB" sz="1200" dirty="0">
                <a:latin typeface="Corbel"/>
              </a:rPr>
              <a:t> party LCA reviewer.</a:t>
            </a:r>
          </a:p>
          <a:p>
            <a:pPr marL="0" indent="0">
              <a:buNone/>
            </a:pPr>
            <a:r>
              <a:rPr lang="en-GB" sz="1200" dirty="0">
                <a:latin typeface="Corbel"/>
              </a:rPr>
              <a:t>**continue email with more commercial questions**</a:t>
            </a:r>
          </a:p>
          <a:p>
            <a:pPr marL="0" indent="0">
              <a:buNone/>
            </a:pPr>
            <a:r>
              <a:rPr lang="en-GB" sz="1200" dirty="0">
                <a:latin typeface="Corbel"/>
              </a:rPr>
              <a:t>“</a:t>
            </a:r>
          </a:p>
          <a:p>
            <a:pPr marL="0" indent="0">
              <a:buNone/>
            </a:pPr>
            <a:endParaRPr lang="en-GB" sz="1200" dirty="0"/>
          </a:p>
          <a:p>
            <a:pPr marL="0" indent="0">
              <a:buNone/>
            </a:pPr>
            <a:endParaRPr lang="fr-FR" sz="1200" dirty="0"/>
          </a:p>
        </p:txBody>
      </p:sp>
      <p:sp>
        <p:nvSpPr>
          <p:cNvPr id="4" name="Content Placeholder 2">
            <a:extLst>
              <a:ext uri="{FF2B5EF4-FFF2-40B4-BE49-F238E27FC236}">
                <a16:creationId xmlns:a16="http://schemas.microsoft.com/office/drawing/2014/main" id="{5AF09723-4D41-0CC2-0D53-1C3B899DB1B9}"/>
              </a:ext>
            </a:extLst>
          </p:cNvPr>
          <p:cNvSpPr txBox="1">
            <a:spLocks/>
          </p:cNvSpPr>
          <p:nvPr/>
        </p:nvSpPr>
        <p:spPr>
          <a:xfrm>
            <a:off x="8468139" y="2544417"/>
            <a:ext cx="3634408" cy="4218027"/>
          </a:xfrm>
          <a:prstGeom prst="rect">
            <a:avLst/>
          </a:prstGeom>
          <a:ln>
            <a:solidFill>
              <a:schemeClr val="tx2"/>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a:t>Ask technical questions!</a:t>
            </a:r>
          </a:p>
          <a:p>
            <a:r>
              <a:rPr lang="en-GB" sz="1300"/>
              <a:t>What LCA software do you use? What LCA databases do you have access to?</a:t>
            </a:r>
          </a:p>
          <a:p>
            <a:r>
              <a:rPr lang="en-GB" sz="1300"/>
              <a:t>How do you deal with multi-functionality in a product LCA?</a:t>
            </a:r>
          </a:p>
          <a:p>
            <a:r>
              <a:rPr lang="en-GB" sz="1300"/>
              <a:t>What’s the difference between an LCA and a GHG inventory?</a:t>
            </a:r>
          </a:p>
          <a:p>
            <a:r>
              <a:rPr lang="en-GB" sz="1300"/>
              <a:t>Are you familiar with Puro Standard and Puro LCA requirements? Are you familiar with the “Biochar” methodology from Puro?</a:t>
            </a:r>
          </a:p>
          <a:p>
            <a:r>
              <a:rPr lang="en-GB" sz="1400"/>
              <a:t>Can you provide an easy-to-use Excel tool or similar in addition to the LCA report?</a:t>
            </a:r>
          </a:p>
          <a:p>
            <a:pPr marL="0" indent="0" algn="ctr">
              <a:buNone/>
            </a:pPr>
            <a:r>
              <a:rPr lang="en-GB" b="1"/>
              <a:t>Check the list of LCA partners at </a:t>
            </a:r>
            <a:r>
              <a:rPr lang="en-GB" b="1">
                <a:hlinkClick r:id="rId7"/>
              </a:rPr>
              <a:t>https://puro.earth/partners/</a:t>
            </a:r>
            <a:r>
              <a:rPr lang="en-GB" b="1"/>
              <a:t> </a:t>
            </a:r>
          </a:p>
          <a:p>
            <a:pPr marL="0" indent="0">
              <a:buNone/>
            </a:pPr>
            <a:endParaRPr lang="en-GB" sz="1400"/>
          </a:p>
          <a:p>
            <a:endParaRPr lang="en-GB" sz="1300"/>
          </a:p>
        </p:txBody>
      </p:sp>
      <p:pic>
        <p:nvPicPr>
          <p:cNvPr id="42" name="Audio 41">
            <a:hlinkClick r:id="" action="ppaction://media"/>
            <a:extLst>
              <a:ext uri="{FF2B5EF4-FFF2-40B4-BE49-F238E27FC236}">
                <a16:creationId xmlns:a16="http://schemas.microsoft.com/office/drawing/2014/main" id="{C7006535-F0DD-7E61-D5B0-4A4CDCFA748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82838514"/>
      </p:ext>
    </p:extLst>
  </p:cSld>
  <p:clrMapOvr>
    <a:masterClrMapping/>
  </p:clrMapOvr>
  <mc:AlternateContent xmlns:mc="http://schemas.openxmlformats.org/markup-compatibility/2006" xmlns:p14="http://schemas.microsoft.com/office/powerpoint/2010/main">
    <mc:Choice Requires="p14">
      <p:transition spd="slow" p14:dur="2000" advTm="79118"/>
    </mc:Choice>
    <mc:Fallback xmlns="">
      <p:transition spd="slow" advTm="7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2"/>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A8DE-C8E7-15B2-C2CB-6070237A7E21}"/>
              </a:ext>
            </a:extLst>
          </p:cNvPr>
          <p:cNvSpPr>
            <a:spLocks noGrp="1"/>
          </p:cNvSpPr>
          <p:nvPr>
            <p:ph type="title"/>
          </p:nvPr>
        </p:nvSpPr>
        <p:spPr/>
        <p:txBody>
          <a:bodyPr/>
          <a:lstStyle/>
          <a:p>
            <a:r>
              <a:rPr lang="en-GB" dirty="0">
                <a:latin typeface="Corbel"/>
              </a:rPr>
              <a:t>Life cycle assessment (LCA) is the cornerstone of CORC calculation and issuance!</a:t>
            </a:r>
            <a:endParaRPr lang="en-US" dirty="0">
              <a:latin typeface="Corbel"/>
            </a:endParaRPr>
          </a:p>
        </p:txBody>
      </p:sp>
      <p:sp>
        <p:nvSpPr>
          <p:cNvPr id="3" name="Content Placeholder 2">
            <a:extLst>
              <a:ext uri="{FF2B5EF4-FFF2-40B4-BE49-F238E27FC236}">
                <a16:creationId xmlns:a16="http://schemas.microsoft.com/office/drawing/2014/main" id="{7B53CB17-F6A6-3567-CA2D-5D0CA87E3DE6}"/>
              </a:ext>
            </a:extLst>
          </p:cNvPr>
          <p:cNvSpPr>
            <a:spLocks noGrp="1"/>
          </p:cNvSpPr>
          <p:nvPr>
            <p:ph idx="1"/>
          </p:nvPr>
        </p:nvSpPr>
        <p:spPr>
          <a:xfrm>
            <a:off x="838200" y="1825625"/>
            <a:ext cx="7079411" cy="4351338"/>
          </a:xfrm>
        </p:spPr>
        <p:txBody>
          <a:bodyPr vert="horz" lIns="91440" tIns="45720" rIns="91440" bIns="45720" rtlCol="0" anchor="t">
            <a:normAutofit/>
          </a:bodyPr>
          <a:lstStyle/>
          <a:p>
            <a:r>
              <a:rPr lang="en-GB" dirty="0">
                <a:latin typeface="Corbel"/>
              </a:rPr>
              <a:t>An LCA provides all the basis for a strong </a:t>
            </a:r>
            <a:r>
              <a:rPr lang="en-GB" b="1" dirty="0">
                <a:latin typeface="Corbel"/>
              </a:rPr>
              <a:t>physical</a:t>
            </a:r>
            <a:r>
              <a:rPr lang="en-GB" dirty="0">
                <a:latin typeface="Corbel"/>
              </a:rPr>
              <a:t> understanding of your removal technology. </a:t>
            </a:r>
            <a:endParaRPr lang="en-GB" dirty="0"/>
          </a:p>
          <a:p>
            <a:r>
              <a:rPr lang="en-GB" dirty="0">
                <a:latin typeface="Corbel"/>
              </a:rPr>
              <a:t>It is essential for </a:t>
            </a:r>
            <a:r>
              <a:rPr lang="en-GB" b="1" dirty="0">
                <a:latin typeface="Corbel"/>
              </a:rPr>
              <a:t>credibility</a:t>
            </a:r>
            <a:r>
              <a:rPr lang="en-GB" dirty="0">
                <a:latin typeface="Corbel"/>
              </a:rPr>
              <a:t> &amp; </a:t>
            </a:r>
            <a:r>
              <a:rPr lang="en-GB" b="1" dirty="0">
                <a:latin typeface="Corbel"/>
              </a:rPr>
              <a:t>transparency, and ultimately enables access to carbon finance.</a:t>
            </a:r>
            <a:endParaRPr lang="en-GB" dirty="0">
              <a:latin typeface="Corbel"/>
            </a:endParaRPr>
          </a:p>
          <a:p>
            <a:r>
              <a:rPr lang="en-GB" dirty="0">
                <a:latin typeface="Corbel"/>
              </a:rPr>
              <a:t>LCA is </a:t>
            </a:r>
            <a:r>
              <a:rPr lang="en-GB" i="1" dirty="0">
                <a:latin typeface="Corbel"/>
              </a:rPr>
              <a:t>not just a formality</a:t>
            </a:r>
            <a:r>
              <a:rPr lang="en-GB" dirty="0">
                <a:latin typeface="Corbel"/>
              </a:rPr>
              <a:t>, to be done at the end of your project development.</a:t>
            </a:r>
          </a:p>
          <a:p>
            <a:r>
              <a:rPr lang="en-GB" dirty="0">
                <a:latin typeface="Corbel"/>
              </a:rPr>
              <a:t>LCA needs some </a:t>
            </a:r>
            <a:r>
              <a:rPr lang="en-GB" b="1" dirty="0">
                <a:latin typeface="Corbel"/>
              </a:rPr>
              <a:t>competence</a:t>
            </a:r>
            <a:r>
              <a:rPr lang="en-GB" dirty="0">
                <a:latin typeface="Corbel"/>
              </a:rPr>
              <a:t>, </a:t>
            </a:r>
            <a:r>
              <a:rPr lang="en-GB" b="1" dirty="0">
                <a:latin typeface="Corbel"/>
              </a:rPr>
              <a:t>knowledge</a:t>
            </a:r>
            <a:r>
              <a:rPr lang="en-GB" dirty="0">
                <a:latin typeface="Corbel"/>
              </a:rPr>
              <a:t> &amp; </a:t>
            </a:r>
            <a:r>
              <a:rPr lang="en-GB" b="1" dirty="0">
                <a:latin typeface="Corbel"/>
              </a:rPr>
              <a:t>time</a:t>
            </a:r>
            <a:r>
              <a:rPr lang="en-GB" dirty="0">
                <a:latin typeface="Corbel"/>
              </a:rPr>
              <a:t>. Invest in it </a:t>
            </a:r>
            <a:r>
              <a:rPr lang="en-GB" b="1" dirty="0">
                <a:latin typeface="Corbel"/>
              </a:rPr>
              <a:t>early</a:t>
            </a:r>
            <a:r>
              <a:rPr lang="en-GB" dirty="0">
                <a:latin typeface="Corbel"/>
              </a:rPr>
              <a:t>.</a:t>
            </a:r>
          </a:p>
          <a:p>
            <a:r>
              <a:rPr lang="en-GB" dirty="0">
                <a:latin typeface="Corbel"/>
              </a:rPr>
              <a:t>LCA has value along your project development:</a:t>
            </a:r>
          </a:p>
          <a:p>
            <a:pPr lvl="1"/>
            <a:r>
              <a:rPr lang="en-GB" dirty="0">
                <a:latin typeface="Corbel"/>
              </a:rPr>
              <a:t>LCA tools can be </a:t>
            </a:r>
            <a:r>
              <a:rPr lang="en-GB" b="1" dirty="0">
                <a:latin typeface="Corbel"/>
              </a:rPr>
              <a:t>integrated to your engineering modelling</a:t>
            </a:r>
            <a:endParaRPr lang="en-GB" dirty="0">
              <a:latin typeface="Corbel"/>
            </a:endParaRPr>
          </a:p>
          <a:p>
            <a:pPr lvl="1"/>
            <a:r>
              <a:rPr lang="en-GB" dirty="0">
                <a:latin typeface="Corbel"/>
              </a:rPr>
              <a:t>LCA can help </a:t>
            </a:r>
            <a:r>
              <a:rPr lang="en-GB" b="1" dirty="0">
                <a:latin typeface="Corbel"/>
              </a:rPr>
              <a:t>making the right technological </a:t>
            </a:r>
            <a:r>
              <a:rPr lang="en-GB" dirty="0">
                <a:latin typeface="Corbel"/>
              </a:rPr>
              <a:t>choices</a:t>
            </a:r>
          </a:p>
          <a:p>
            <a:endParaRPr lang="en-GB" dirty="0"/>
          </a:p>
        </p:txBody>
      </p:sp>
      <p:sp>
        <p:nvSpPr>
          <p:cNvPr id="8" name="Arrow: Down 7">
            <a:extLst>
              <a:ext uri="{FF2B5EF4-FFF2-40B4-BE49-F238E27FC236}">
                <a16:creationId xmlns:a16="http://schemas.microsoft.com/office/drawing/2014/main" id="{26857C40-AD46-8B2F-6EBA-1C1B1B754CEA}"/>
              </a:ext>
            </a:extLst>
          </p:cNvPr>
          <p:cNvSpPr/>
          <p:nvPr/>
        </p:nvSpPr>
        <p:spPr>
          <a:xfrm>
            <a:off x="9369136" y="1452254"/>
            <a:ext cx="2177142" cy="5403272"/>
          </a:xfrm>
          <a:prstGeom prst="down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6C3563F-D709-5BE0-3CCA-8CB6D116AAC9}"/>
              </a:ext>
            </a:extLst>
          </p:cNvPr>
          <p:cNvSpPr/>
          <p:nvPr/>
        </p:nvSpPr>
        <p:spPr>
          <a:xfrm>
            <a:off x="9455727" y="1571006"/>
            <a:ext cx="1999012" cy="742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Initial eligibility</a:t>
            </a:r>
            <a:endParaRPr lang="en-GB" dirty="0"/>
          </a:p>
        </p:txBody>
      </p:sp>
      <p:sp>
        <p:nvSpPr>
          <p:cNvPr id="10" name="Rectangle: Rounded Corners 9">
            <a:extLst>
              <a:ext uri="{FF2B5EF4-FFF2-40B4-BE49-F238E27FC236}">
                <a16:creationId xmlns:a16="http://schemas.microsoft.com/office/drawing/2014/main" id="{4C2983DC-EE37-EED7-E582-CFC09B074F5A}"/>
              </a:ext>
            </a:extLst>
          </p:cNvPr>
          <p:cNvSpPr/>
          <p:nvPr/>
        </p:nvSpPr>
        <p:spPr>
          <a:xfrm>
            <a:off x="9455727" y="2649681"/>
            <a:ext cx="1999012" cy="742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Administrative registration</a:t>
            </a:r>
            <a:endParaRPr lang="en-US" dirty="0"/>
          </a:p>
        </p:txBody>
      </p:sp>
      <p:sp>
        <p:nvSpPr>
          <p:cNvPr id="11" name="Rectangle: Rounded Corners 10">
            <a:extLst>
              <a:ext uri="{FF2B5EF4-FFF2-40B4-BE49-F238E27FC236}">
                <a16:creationId xmlns:a16="http://schemas.microsoft.com/office/drawing/2014/main" id="{0D91B4DF-03B0-82A2-6F29-D0275D1BB4A3}"/>
              </a:ext>
            </a:extLst>
          </p:cNvPr>
          <p:cNvSpPr/>
          <p:nvPr/>
        </p:nvSpPr>
        <p:spPr>
          <a:xfrm>
            <a:off x="9455727" y="3728356"/>
            <a:ext cx="1999012" cy="742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Reporting of CORCs and audits</a:t>
            </a:r>
          </a:p>
        </p:txBody>
      </p:sp>
      <p:sp>
        <p:nvSpPr>
          <p:cNvPr id="13" name="Rectangle: Rounded Corners 12">
            <a:extLst>
              <a:ext uri="{FF2B5EF4-FFF2-40B4-BE49-F238E27FC236}">
                <a16:creationId xmlns:a16="http://schemas.microsoft.com/office/drawing/2014/main" id="{F97AD8CD-55C7-C6AA-FB91-06788A76902D}"/>
              </a:ext>
            </a:extLst>
          </p:cNvPr>
          <p:cNvSpPr/>
          <p:nvPr/>
        </p:nvSpPr>
        <p:spPr>
          <a:xfrm>
            <a:off x="9455727" y="4777342"/>
            <a:ext cx="1999012" cy="742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cs typeface="Calibri"/>
              </a:rPr>
              <a:t>Issuance of CORCs</a:t>
            </a:r>
            <a:endParaRPr lang="en-US" dirty="0"/>
          </a:p>
        </p:txBody>
      </p:sp>
      <p:pic>
        <p:nvPicPr>
          <p:cNvPr id="31" name="Audio 30">
            <a:hlinkClick r:id="" action="ppaction://media"/>
            <a:extLst>
              <a:ext uri="{FF2B5EF4-FFF2-40B4-BE49-F238E27FC236}">
                <a16:creationId xmlns:a16="http://schemas.microsoft.com/office/drawing/2014/main" id="{9FA58CD8-99CA-5023-A82C-40658DAEE3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6229225"/>
      </p:ext>
    </p:extLst>
  </p:cSld>
  <p:clrMapOvr>
    <a:masterClrMapping/>
  </p:clrMapOvr>
  <mc:AlternateContent xmlns:mc="http://schemas.openxmlformats.org/markup-compatibility/2006" xmlns:p14="http://schemas.microsoft.com/office/powerpoint/2010/main">
    <mc:Choice Requires="p14">
      <p:transition spd="slow" p14:dur="2000" advTm="56830"/>
    </mc:Choice>
    <mc:Fallback xmlns="">
      <p:transition spd="slow" advTm="5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EDC638-5A50-6B67-2831-3321719D6034}"/>
              </a:ext>
            </a:extLst>
          </p:cNvPr>
          <p:cNvSpPr>
            <a:spLocks noGrp="1"/>
          </p:cNvSpPr>
          <p:nvPr>
            <p:ph type="title"/>
          </p:nvPr>
        </p:nvSpPr>
        <p:spPr/>
        <p:txBody>
          <a:bodyPr/>
          <a:lstStyle/>
          <a:p>
            <a:r>
              <a:rPr lang="fr-FR"/>
              <a:t>  </a:t>
            </a:r>
          </a:p>
        </p:txBody>
      </p:sp>
    </p:spTree>
    <p:extLst>
      <p:ext uri="{BB962C8B-B14F-4D97-AF65-F5344CB8AC3E}">
        <p14:creationId xmlns:p14="http://schemas.microsoft.com/office/powerpoint/2010/main" val="323569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1CDD-E2B4-5F43-DC50-1A33BDDC8481}"/>
              </a:ext>
            </a:extLst>
          </p:cNvPr>
          <p:cNvSpPr>
            <a:spLocks noGrp="1"/>
          </p:cNvSpPr>
          <p:nvPr>
            <p:ph type="title"/>
          </p:nvPr>
        </p:nvSpPr>
        <p:spPr/>
        <p:txBody>
          <a:bodyPr/>
          <a:lstStyle/>
          <a:p>
            <a:r>
              <a:rPr lang="en-US"/>
              <a:t>What is life cycle assessment?</a:t>
            </a:r>
            <a:endParaRPr lang="en-FI"/>
          </a:p>
        </p:txBody>
      </p:sp>
      <p:sp>
        <p:nvSpPr>
          <p:cNvPr id="3" name="Content Placeholder 2">
            <a:extLst>
              <a:ext uri="{FF2B5EF4-FFF2-40B4-BE49-F238E27FC236}">
                <a16:creationId xmlns:a16="http://schemas.microsoft.com/office/drawing/2014/main" id="{21CD32D0-2B7D-A1B9-E87E-F8528C0681FB}"/>
              </a:ext>
            </a:extLst>
          </p:cNvPr>
          <p:cNvSpPr>
            <a:spLocks noGrp="1"/>
          </p:cNvSpPr>
          <p:nvPr>
            <p:ph idx="1"/>
          </p:nvPr>
        </p:nvSpPr>
        <p:spPr/>
        <p:txBody>
          <a:bodyPr>
            <a:normAutofit lnSpcReduction="10000"/>
          </a:bodyPr>
          <a:lstStyle/>
          <a:p>
            <a:r>
              <a:rPr lang="en-US" dirty="0"/>
              <a:t>LCA is a scientific method for quantifying the potential environmental impacts associated with a product, a service or a system. The main purpose of LCA is to guide decision making towards reducing environmental impacts, while </a:t>
            </a:r>
            <a:r>
              <a:rPr lang="en-US" b="1" dirty="0"/>
              <a:t>avoiding shifting of burdens </a:t>
            </a:r>
            <a:r>
              <a:rPr lang="en-US" dirty="0"/>
              <a:t>between life cycle stages, environmental impact categories and generations. </a:t>
            </a:r>
          </a:p>
          <a:p>
            <a:r>
              <a:rPr lang="en-US" dirty="0"/>
              <a:t>LCA exists in many </a:t>
            </a:r>
            <a:r>
              <a:rPr lang="en-US" b="1" dirty="0"/>
              <a:t>forms</a:t>
            </a:r>
            <a:r>
              <a:rPr lang="en-US" dirty="0"/>
              <a:t> (e.g. standalone, comparative, attributional, consequential, prospective, static, dynamic, exploratory, regionalized, and more). LCA is used in research, policy, and business for various purposes. Despite the variety of LCA forms, the golden rule is that “</a:t>
            </a:r>
            <a:r>
              <a:rPr lang="en-US" b="1" dirty="0"/>
              <a:t>the way an LCA study is performed must be in line with its goal</a:t>
            </a:r>
            <a:r>
              <a:rPr lang="en-US" dirty="0"/>
              <a:t>”.</a:t>
            </a:r>
          </a:p>
          <a:p>
            <a:pPr marL="0" indent="0">
              <a:buNone/>
            </a:pPr>
            <a:endParaRPr lang="en-US" dirty="0"/>
          </a:p>
          <a:p>
            <a:r>
              <a:rPr lang="en-US" dirty="0"/>
              <a:t>Often, LCA is limited to quantifying </a:t>
            </a:r>
            <a:r>
              <a:rPr lang="en-US" b="1" dirty="0"/>
              <a:t>climate change impacts </a:t>
            </a:r>
            <a:r>
              <a:rPr lang="en-US" dirty="0"/>
              <a:t>and does not investigate other types of environmental impacts. This is enough for certification in the Puro Standard. </a:t>
            </a:r>
          </a:p>
          <a:p>
            <a:r>
              <a:rPr lang="en-US" dirty="0"/>
              <a:t>Note also that an </a:t>
            </a:r>
            <a:r>
              <a:rPr lang="en-US" b="1" dirty="0"/>
              <a:t>LCA</a:t>
            </a:r>
            <a:r>
              <a:rPr lang="en-US" dirty="0"/>
              <a:t> (even limited to climate impacts) is not the same as a greenhouse gas </a:t>
            </a:r>
            <a:r>
              <a:rPr lang="en-US" b="1" dirty="0"/>
              <a:t>inventory</a:t>
            </a:r>
            <a:r>
              <a:rPr lang="en-US" dirty="0"/>
              <a:t>. </a:t>
            </a:r>
          </a:p>
          <a:p>
            <a:pPr marL="0" indent="0">
              <a:buNone/>
            </a:pPr>
            <a:endParaRPr lang="en-US" dirty="0"/>
          </a:p>
          <a:p>
            <a:pPr marL="457200" lvl="1" indent="0">
              <a:buNone/>
            </a:pPr>
            <a:endParaRPr lang="en-US" dirty="0"/>
          </a:p>
          <a:p>
            <a:pPr lvl="1"/>
            <a:endParaRPr lang="en-FI" dirty="0"/>
          </a:p>
        </p:txBody>
      </p:sp>
      <p:pic>
        <p:nvPicPr>
          <p:cNvPr id="6" name="Audio 5">
            <a:hlinkClick r:id="" action="ppaction://media"/>
            <a:extLst>
              <a:ext uri="{FF2B5EF4-FFF2-40B4-BE49-F238E27FC236}">
                <a16:creationId xmlns:a16="http://schemas.microsoft.com/office/drawing/2014/main" id="{9AE92879-A4B6-436A-B7B5-F96B61276FB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9709572"/>
      </p:ext>
    </p:extLst>
  </p:cSld>
  <p:clrMapOvr>
    <a:masterClrMapping/>
  </p:clrMapOvr>
  <mc:AlternateContent xmlns:mc="http://schemas.openxmlformats.org/markup-compatibility/2006">
    <mc:Choice xmlns:p14="http://schemas.microsoft.com/office/powerpoint/2010/main" Requires="p14">
      <p:transition spd="slow" p14:dur="2000" advTm="87508"/>
    </mc:Choice>
    <mc:Fallback>
      <p:transition spd="slow" advTm="8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6780-DCC2-99E7-D29C-A53766F6EDCF}"/>
              </a:ext>
            </a:extLst>
          </p:cNvPr>
          <p:cNvSpPr>
            <a:spLocks noGrp="1"/>
          </p:cNvSpPr>
          <p:nvPr>
            <p:ph type="title"/>
          </p:nvPr>
        </p:nvSpPr>
        <p:spPr/>
        <p:txBody>
          <a:bodyPr/>
          <a:lstStyle/>
          <a:p>
            <a:r>
              <a:rPr lang="en-US"/>
              <a:t>The goal of an LCA study when performed for certification under the Puro Standard</a:t>
            </a:r>
            <a:endParaRPr lang="en-FI"/>
          </a:p>
        </p:txBody>
      </p:sp>
      <p:sp>
        <p:nvSpPr>
          <p:cNvPr id="3" name="Content Placeholder 2">
            <a:extLst>
              <a:ext uri="{FF2B5EF4-FFF2-40B4-BE49-F238E27FC236}">
                <a16:creationId xmlns:a16="http://schemas.microsoft.com/office/drawing/2014/main" id="{C878174C-42C9-6313-0422-590171D893AA}"/>
              </a:ext>
            </a:extLst>
          </p:cNvPr>
          <p:cNvSpPr>
            <a:spLocks noGrp="1"/>
          </p:cNvSpPr>
          <p:nvPr>
            <p:ph idx="1"/>
          </p:nvPr>
        </p:nvSpPr>
        <p:spPr>
          <a:xfrm>
            <a:off x="838200" y="1825624"/>
            <a:ext cx="10515600" cy="4575175"/>
          </a:xfrm>
        </p:spPr>
        <p:txBody>
          <a:bodyPr vert="horz" lIns="91440" tIns="45720" rIns="91440" bIns="45720" rtlCol="0" anchor="t">
            <a:normAutofit fontScale="92500" lnSpcReduction="20000"/>
          </a:bodyPr>
          <a:lstStyle/>
          <a:p>
            <a:r>
              <a:rPr lang="en-GB" dirty="0">
                <a:latin typeface="Corbel"/>
              </a:rPr>
              <a:t>The goal of an LCA performed for Puro is to </a:t>
            </a:r>
            <a:r>
              <a:rPr lang="en-GB" b="1" dirty="0">
                <a:latin typeface="Corbel"/>
              </a:rPr>
              <a:t>demonstrate the net-negativity of a removal activity </a:t>
            </a:r>
            <a:r>
              <a:rPr lang="en-GB" b="1" u="sng" dirty="0">
                <a:latin typeface="Corbel"/>
              </a:rPr>
              <a:t>in line with the scope defined in the corresponding Puro methodology</a:t>
            </a:r>
            <a:r>
              <a:rPr lang="en-GB" dirty="0">
                <a:latin typeface="Corbel"/>
              </a:rPr>
              <a:t>.</a:t>
            </a:r>
            <a:r>
              <a:rPr lang="en-GB" b="1" dirty="0">
                <a:latin typeface="Corbel"/>
              </a:rPr>
              <a:t> </a:t>
            </a:r>
            <a:r>
              <a:rPr lang="en-GB" dirty="0">
                <a:latin typeface="Corbel"/>
              </a:rPr>
              <a:t>Thereby, the LCA enables the calculation of CORCs that a project can issue in the Puro registry. </a:t>
            </a:r>
          </a:p>
          <a:p>
            <a:r>
              <a:rPr lang="en-GB" dirty="0">
                <a:latin typeface="Corbel"/>
              </a:rPr>
              <a:t>The scope defines the rules of accounting for a given removal method. These rules include e.g. what system boundaries to apply, how to deal with multi-functionality issues, and other necessary adjustments.</a:t>
            </a:r>
          </a:p>
          <a:p>
            <a:pPr lvl="1"/>
            <a:r>
              <a:rPr lang="en-GB" dirty="0">
                <a:latin typeface="Corbel"/>
              </a:rPr>
              <a:t>Some rules are general and apply to all methodologies in the Puro Standard</a:t>
            </a:r>
          </a:p>
          <a:p>
            <a:pPr lvl="1"/>
            <a:r>
              <a:rPr lang="en-GB" dirty="0">
                <a:latin typeface="Corbel"/>
              </a:rPr>
              <a:t>Some rules are specific to a given removal method, and they condition eligibility</a:t>
            </a:r>
          </a:p>
          <a:p>
            <a:pPr marL="0" indent="0">
              <a:buNone/>
            </a:pPr>
            <a:r>
              <a:rPr lang="en-GB" dirty="0">
                <a:latin typeface="Corbel"/>
              </a:rPr>
              <a:t>Theoretical LCA remarks:</a:t>
            </a:r>
          </a:p>
          <a:p>
            <a:r>
              <a:rPr lang="en-GB" dirty="0">
                <a:latin typeface="Corbel"/>
              </a:rPr>
              <a:t>Note that the notion of “net-negativity” has no meaning if not associated to a precise scope. The scope defined in the Puro methodology is crucial. The way an LCA scope is defined allow us to benchmark removal projects against one another, allow us to focus exclusively on carbon removal and avoid other unsustainable pitfalls</a:t>
            </a:r>
            <a:r>
              <a:rPr lang="en-GB" i="1" dirty="0">
                <a:latin typeface="Corbel"/>
              </a:rPr>
              <a:t>.</a:t>
            </a:r>
          </a:p>
          <a:p>
            <a:r>
              <a:rPr lang="en-US" dirty="0">
                <a:latin typeface="Corbel"/>
              </a:rPr>
              <a:t>Note that the “net-negativity” of an activity relative to a given scope is not the same as the “net-climate change impact” of an activity relative to an alternative reference system. Both are useful climate metrics, but have different meanings and purposes, as well as challenges.</a:t>
            </a:r>
            <a:r>
              <a:rPr lang="en-US" i="1" dirty="0">
                <a:latin typeface="Corbel"/>
              </a:rPr>
              <a:t> More on that elsewhere.</a:t>
            </a:r>
          </a:p>
        </p:txBody>
      </p:sp>
      <p:pic>
        <p:nvPicPr>
          <p:cNvPr id="39" name="Audio 38">
            <a:hlinkClick r:id="" action="ppaction://media"/>
            <a:extLst>
              <a:ext uri="{FF2B5EF4-FFF2-40B4-BE49-F238E27FC236}">
                <a16:creationId xmlns:a16="http://schemas.microsoft.com/office/drawing/2014/main" id="{80499BFE-ECEE-1769-1FCA-BA89DF350C2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41135587"/>
      </p:ext>
    </p:extLst>
  </p:cSld>
  <p:clrMapOvr>
    <a:masterClrMapping/>
  </p:clrMapOvr>
  <mc:AlternateContent xmlns:mc="http://schemas.openxmlformats.org/markup-compatibility/2006" xmlns:p14="http://schemas.microsoft.com/office/powerpoint/2010/main">
    <mc:Choice Requires="p14">
      <p:transition spd="slow" p14:dur="2000" advTm="124205"/>
    </mc:Choice>
    <mc:Fallback xmlns="">
      <p:transition spd="slow" advTm="12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9"/>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5931-736F-8EBA-BCBF-102683A67DCE}"/>
              </a:ext>
            </a:extLst>
          </p:cNvPr>
          <p:cNvSpPr>
            <a:spLocks noGrp="1"/>
          </p:cNvSpPr>
          <p:nvPr>
            <p:ph type="title"/>
          </p:nvPr>
        </p:nvSpPr>
        <p:spPr/>
        <p:txBody>
          <a:bodyPr/>
          <a:lstStyle/>
          <a:p>
            <a:r>
              <a:rPr lang="en-GB"/>
              <a:t>An LCA shall be made of a </a:t>
            </a:r>
            <a:r>
              <a:rPr lang="en-GB" i="1"/>
              <a:t>report</a:t>
            </a:r>
            <a:r>
              <a:rPr lang="en-GB"/>
              <a:t> and a </a:t>
            </a:r>
            <a:r>
              <a:rPr lang="en-GB" i="1"/>
              <a:t>model</a:t>
            </a:r>
            <a:endParaRPr lang="fr-FR" i="1"/>
          </a:p>
        </p:txBody>
      </p:sp>
      <p:sp>
        <p:nvSpPr>
          <p:cNvPr id="3" name="Content Placeholder 2">
            <a:extLst>
              <a:ext uri="{FF2B5EF4-FFF2-40B4-BE49-F238E27FC236}">
                <a16:creationId xmlns:a16="http://schemas.microsoft.com/office/drawing/2014/main" id="{9237CE97-043D-A478-2288-B006BC1B83F6}"/>
              </a:ext>
            </a:extLst>
          </p:cNvPr>
          <p:cNvSpPr>
            <a:spLocks noGrp="1"/>
          </p:cNvSpPr>
          <p:nvPr>
            <p:ph idx="1"/>
          </p:nvPr>
        </p:nvSpPr>
        <p:spPr>
          <a:xfrm>
            <a:off x="838200" y="1485900"/>
            <a:ext cx="10515600" cy="5201771"/>
          </a:xfrm>
        </p:spPr>
        <p:txBody>
          <a:bodyPr vert="horz" lIns="91440" tIns="45720" rIns="91440" bIns="45720" rtlCol="0" anchor="t">
            <a:normAutofit fontScale="85000" lnSpcReduction="20000"/>
          </a:bodyPr>
          <a:lstStyle/>
          <a:p>
            <a:r>
              <a:rPr lang="en-GB" dirty="0">
                <a:latin typeface="Corbel"/>
              </a:rPr>
              <a:t>Developing an LCA is a process, involving multiple back and forth between the LCA analyst and the project’s team, data collection, modelling, revisions, interpretations, and even 3</a:t>
            </a:r>
            <a:r>
              <a:rPr lang="en-GB" baseline="30000" dirty="0">
                <a:latin typeface="Corbel"/>
              </a:rPr>
              <a:t>rd</a:t>
            </a:r>
            <a:r>
              <a:rPr lang="en-GB" dirty="0">
                <a:latin typeface="Corbel"/>
              </a:rPr>
              <a:t> party review. </a:t>
            </a:r>
            <a:endParaRPr lang="en-GB" dirty="0"/>
          </a:p>
          <a:p>
            <a:r>
              <a:rPr lang="en-GB" dirty="0">
                <a:latin typeface="Corbel"/>
              </a:rPr>
              <a:t>At the end of the process, Puro expects:</a:t>
            </a:r>
          </a:p>
          <a:p>
            <a:pPr lvl="1"/>
            <a:r>
              <a:rPr lang="en-GB" dirty="0">
                <a:latin typeface="Corbel"/>
              </a:rPr>
              <a:t>An </a:t>
            </a:r>
            <a:r>
              <a:rPr lang="en-GB" b="1" dirty="0">
                <a:latin typeface="Corbel"/>
              </a:rPr>
              <a:t>LCA report</a:t>
            </a:r>
            <a:r>
              <a:rPr lang="en-GB" dirty="0">
                <a:latin typeface="Corbel"/>
              </a:rPr>
              <a:t>: a text document that follows a standardized structure for LCA. For Puro, the purpose of the report is to demonstrate the validity of the calculations and justify all the assumptions and data choices that are made. An LCA report is made usually when a project plan is rather mature. The report is then valid for multiple years of operation of the industrial removal process, unless major process changes are made.</a:t>
            </a:r>
          </a:p>
          <a:p>
            <a:pPr lvl="1"/>
            <a:r>
              <a:rPr lang="en-GB" dirty="0">
                <a:latin typeface="Corbel"/>
              </a:rPr>
              <a:t>An </a:t>
            </a:r>
            <a:r>
              <a:rPr lang="en-GB" b="1" dirty="0">
                <a:latin typeface="Corbel"/>
              </a:rPr>
              <a:t>LCA model</a:t>
            </a:r>
            <a:r>
              <a:rPr lang="en-GB" dirty="0">
                <a:latin typeface="Corbel"/>
              </a:rPr>
              <a:t>: a calculation document in Excel or other software. For Puro, the purpose of the LCA model is to allow a CO</a:t>
            </a:r>
            <a:r>
              <a:rPr lang="en-GB" baseline="-25000" dirty="0">
                <a:latin typeface="Corbel"/>
              </a:rPr>
              <a:t>2</a:t>
            </a:r>
            <a:r>
              <a:rPr lang="en-GB" dirty="0">
                <a:latin typeface="Corbel"/>
              </a:rPr>
              <a:t> Removal Supplier to calculate the correct amount of CORCs to be issued for a given reporting period, taking into account small changes in the processes. In such a model, input data can be changed, but not the structure of the model. If the structure of the model were to change, it would likely require an update of the LCA report (i.e. providing a justification). </a:t>
            </a:r>
            <a:endParaRPr lang="en-GB" dirty="0"/>
          </a:p>
          <a:p>
            <a:pPr marL="0" lvl="1" indent="0">
              <a:buNone/>
            </a:pPr>
            <a:endParaRPr lang="en-GB" dirty="0"/>
          </a:p>
          <a:p>
            <a:pPr marL="0" lvl="1" indent="0">
              <a:buNone/>
            </a:pPr>
            <a:r>
              <a:rPr lang="en-GB" sz="1600" dirty="0">
                <a:latin typeface="Corbel"/>
              </a:rPr>
              <a:t>Examples of change of input data in an LCA model:</a:t>
            </a:r>
          </a:p>
          <a:p>
            <a:pPr marL="742950" lvl="2" indent="-285750"/>
            <a:r>
              <a:rPr lang="en-GB" sz="1600" dirty="0">
                <a:latin typeface="Corbel"/>
              </a:rPr>
              <a:t>LCA was done before start of operations. In LCA, it was assumed that the process consumed 55 kWh of electricity. In reality, our electricity bills show that the electricity consumed was 42 kWh in the first reporting period. We can update the LCA model and get the right amount of CORCs calculated.</a:t>
            </a:r>
          </a:p>
          <a:p>
            <a:pPr marL="742950" lvl="2" indent="-285750"/>
            <a:r>
              <a:rPr lang="en-GB" sz="1600" dirty="0">
                <a:latin typeface="Corbel"/>
              </a:rPr>
              <a:t>I am producing biochar and selling it to multiple clients. The LCA assumed an average transport distance of 150 km. However, this period, I sold biochar to a composting plant located 600 km away. I need to update the calculations with the real distance when I report for CORCs to be issued.</a:t>
            </a:r>
          </a:p>
        </p:txBody>
      </p:sp>
      <p:pic>
        <p:nvPicPr>
          <p:cNvPr id="27" name="Audio 26">
            <a:hlinkClick r:id="" action="ppaction://media"/>
            <a:extLst>
              <a:ext uri="{FF2B5EF4-FFF2-40B4-BE49-F238E27FC236}">
                <a16:creationId xmlns:a16="http://schemas.microsoft.com/office/drawing/2014/main" id="{2B98FC7D-A10D-F023-599C-8EB3075CE0E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71447421"/>
      </p:ext>
    </p:extLst>
  </p:cSld>
  <p:clrMapOvr>
    <a:masterClrMapping/>
  </p:clrMapOvr>
  <mc:AlternateContent xmlns:mc="http://schemas.openxmlformats.org/markup-compatibility/2006" xmlns:p14="http://schemas.microsoft.com/office/powerpoint/2010/main">
    <mc:Choice Requires="p14">
      <p:transition spd="slow" p14:dur="2000" advTm="186237"/>
    </mc:Choice>
    <mc:Fallback xmlns="">
      <p:transition spd="slow" advTm="18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7"/>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6976-C49A-20E7-1123-67223190919D}"/>
              </a:ext>
            </a:extLst>
          </p:cNvPr>
          <p:cNvSpPr>
            <a:spLocks noGrp="1"/>
          </p:cNvSpPr>
          <p:nvPr>
            <p:ph type="title"/>
          </p:nvPr>
        </p:nvSpPr>
        <p:spPr/>
        <p:txBody>
          <a:bodyPr/>
          <a:lstStyle/>
          <a:p>
            <a:r>
              <a:rPr lang="en-GB" dirty="0">
                <a:latin typeface="Corbel"/>
              </a:rPr>
              <a:t>Some LCA rules applicable to all methodologies (1/2)</a:t>
            </a:r>
            <a:endParaRPr lang="fr-FR" dirty="0"/>
          </a:p>
        </p:txBody>
      </p:sp>
      <p:sp>
        <p:nvSpPr>
          <p:cNvPr id="3" name="Content Placeholder 2">
            <a:extLst>
              <a:ext uri="{FF2B5EF4-FFF2-40B4-BE49-F238E27FC236}">
                <a16:creationId xmlns:a16="http://schemas.microsoft.com/office/drawing/2014/main" id="{60432BE6-32C6-8053-9C8F-6536D27B461E}"/>
              </a:ext>
            </a:extLst>
          </p:cNvPr>
          <p:cNvSpPr>
            <a:spLocks noGrp="1"/>
          </p:cNvSpPr>
          <p:nvPr>
            <p:ph idx="1"/>
          </p:nvPr>
        </p:nvSpPr>
        <p:spPr>
          <a:xfrm>
            <a:off x="371062" y="1690688"/>
            <a:ext cx="7938052" cy="4923045"/>
          </a:xfrm>
        </p:spPr>
        <p:txBody>
          <a:bodyPr vert="horz" lIns="91440" tIns="45720" rIns="91440" bIns="45720" rtlCol="0" anchor="t">
            <a:normAutofit/>
          </a:bodyPr>
          <a:lstStyle/>
          <a:p>
            <a:pPr marL="0" indent="0">
              <a:buNone/>
            </a:pPr>
            <a:r>
              <a:rPr lang="en-GB" dirty="0"/>
              <a:t>Puro performs a check on submitted LCAs, which includes the following:</a:t>
            </a:r>
          </a:p>
          <a:p>
            <a:pPr marL="0" indent="0">
              <a:buNone/>
            </a:pPr>
            <a:endParaRPr lang="en-GB" dirty="0">
              <a:ea typeface="Calibri" panose="020F0502020204030204" pitchFamily="34" charset="0"/>
              <a:cs typeface="Arial"/>
            </a:endParaRPr>
          </a:p>
          <a:p>
            <a:pPr marL="342900" indent="-342900">
              <a:buAutoNum type="arabicPeriod"/>
            </a:pPr>
            <a:r>
              <a:rPr lang="en-GB" sz="1800" dirty="0">
                <a:effectLst/>
                <a:ea typeface="Calibri" panose="020F0502020204030204" pitchFamily="34" charset="0"/>
                <a:cs typeface="Arial"/>
              </a:rPr>
              <a:t>Does the LCA have the same </a:t>
            </a:r>
            <a:r>
              <a:rPr lang="en-GB" sz="1800" b="1" dirty="0">
                <a:effectLst/>
                <a:ea typeface="Calibri" panose="020F0502020204030204" pitchFamily="34" charset="0"/>
                <a:cs typeface="Arial"/>
              </a:rPr>
              <a:t>project boundary</a:t>
            </a:r>
            <a:r>
              <a:rPr lang="en-GB" sz="1800" dirty="0">
                <a:effectLst/>
                <a:ea typeface="Calibri" panose="020F0502020204030204" pitchFamily="34" charset="0"/>
                <a:cs typeface="Arial"/>
              </a:rPr>
              <a:t> as defined in methodology?</a:t>
            </a:r>
            <a:endParaRPr lang="en-GB" dirty="0">
              <a:cs typeface="Arial"/>
            </a:endParaRPr>
          </a:p>
          <a:p>
            <a:pPr marL="342900" indent="-342900">
              <a:buAutoNum type="arabicPeriod"/>
            </a:pPr>
            <a:endParaRPr lang="en-GB" dirty="0">
              <a:ea typeface="Calibri" panose="020F0502020204030204" pitchFamily="34" charset="0"/>
              <a:cs typeface="Arial"/>
            </a:endParaRPr>
          </a:p>
          <a:p>
            <a:pPr marL="342900" indent="-342900">
              <a:buAutoNum type="arabicPeriod"/>
            </a:pPr>
            <a:r>
              <a:rPr lang="en-GB" sz="1800" dirty="0">
                <a:effectLst/>
                <a:ea typeface="Calibri" panose="020F0502020204030204" pitchFamily="34" charset="0"/>
                <a:cs typeface="Arial"/>
              </a:rPr>
              <a:t>Does the LCA use </a:t>
            </a:r>
            <a:r>
              <a:rPr lang="en-GB" sz="1800" b="1" dirty="0">
                <a:effectLst/>
                <a:ea typeface="Calibri" panose="020F0502020204030204" pitchFamily="34" charset="0"/>
                <a:cs typeface="Arial"/>
              </a:rPr>
              <a:t>emission factors</a:t>
            </a:r>
            <a:r>
              <a:rPr lang="en-GB" sz="1800" dirty="0">
                <a:effectLst/>
                <a:ea typeface="Calibri" panose="020F0502020204030204" pitchFamily="34" charset="0"/>
                <a:cs typeface="Arial"/>
              </a:rPr>
              <a:t> with a full scope of emissions, both in terms of greenhouse gases (fossil CO</a:t>
            </a:r>
            <a:r>
              <a:rPr lang="en-GB" sz="1800" baseline="-25000" dirty="0">
                <a:effectLst/>
                <a:ea typeface="Calibri" panose="020F0502020204030204" pitchFamily="34" charset="0"/>
                <a:cs typeface="Arial"/>
              </a:rPr>
              <a:t>2</a:t>
            </a:r>
            <a:r>
              <a:rPr lang="en-GB" sz="1800" dirty="0">
                <a:effectLst/>
                <a:ea typeface="Calibri" panose="020F0502020204030204" pitchFamily="34" charset="0"/>
                <a:cs typeface="Arial"/>
              </a:rPr>
              <a:t>, CH</a:t>
            </a:r>
            <a:r>
              <a:rPr lang="en-GB" sz="1800" baseline="-25000" dirty="0">
                <a:effectLst/>
                <a:ea typeface="Calibri" panose="020F0502020204030204" pitchFamily="34" charset="0"/>
                <a:cs typeface="Arial"/>
              </a:rPr>
              <a:t>4</a:t>
            </a:r>
            <a:r>
              <a:rPr lang="en-GB" sz="1800" dirty="0">
                <a:effectLst/>
                <a:ea typeface="Calibri" panose="020F0502020204030204" pitchFamily="34" charset="0"/>
                <a:cs typeface="Arial"/>
              </a:rPr>
              <a:t>, N</a:t>
            </a:r>
            <a:r>
              <a:rPr lang="en-GB" sz="1800" baseline="-25000" dirty="0">
                <a:effectLst/>
                <a:ea typeface="Calibri" panose="020F0502020204030204" pitchFamily="34" charset="0"/>
                <a:cs typeface="Arial"/>
              </a:rPr>
              <a:t>2</a:t>
            </a:r>
            <a:r>
              <a:rPr lang="en-GB" sz="1800" dirty="0">
                <a:effectLst/>
                <a:ea typeface="Calibri" panose="020F0502020204030204" pitchFamily="34" charset="0"/>
                <a:cs typeface="Arial"/>
              </a:rPr>
              <a:t>O, and other greenhouse gases) and life cycle stages covered?</a:t>
            </a:r>
            <a:endParaRPr lang="en-GB" dirty="0">
              <a:cs typeface="Arial"/>
            </a:endParaRPr>
          </a:p>
          <a:p>
            <a:pPr marL="342900" indent="-342900">
              <a:lnSpc>
                <a:spcPct val="107000"/>
              </a:lnSpc>
              <a:spcAft>
                <a:spcPts val="800"/>
              </a:spcAft>
              <a:buAutoNum type="arabicPeriod"/>
            </a:pPr>
            <a:endParaRPr lang="en-GB" dirty="0">
              <a:ea typeface="Calibri" panose="020F0502020204030204" pitchFamily="34" charset="0"/>
              <a:cs typeface="Arial"/>
            </a:endParaRPr>
          </a:p>
          <a:p>
            <a:pPr marL="342900" indent="-342900">
              <a:lnSpc>
                <a:spcPct val="107000"/>
              </a:lnSpc>
              <a:spcAft>
                <a:spcPts val="800"/>
              </a:spcAft>
              <a:buAutoNum type="arabicPeriod"/>
            </a:pPr>
            <a:r>
              <a:rPr lang="en-GB" sz="1800" dirty="0">
                <a:effectLst/>
                <a:ea typeface="Calibri" panose="020F0502020204030204" pitchFamily="34" charset="0"/>
                <a:cs typeface="Arial"/>
              </a:rPr>
              <a:t>Are the LCA results provided in a </a:t>
            </a:r>
            <a:r>
              <a:rPr lang="en-GB" sz="1800" b="1" dirty="0">
                <a:effectLst/>
                <a:ea typeface="Calibri" panose="020F0502020204030204" pitchFamily="34" charset="0"/>
                <a:cs typeface="Arial"/>
              </a:rPr>
              <a:t>disaggregated</a:t>
            </a:r>
            <a:r>
              <a:rPr lang="en-GB" sz="1800" dirty="0">
                <a:effectLst/>
                <a:ea typeface="Calibri" panose="020F0502020204030204" pitchFamily="34" charset="0"/>
                <a:cs typeface="Arial"/>
              </a:rPr>
              <a:t> form, showing </a:t>
            </a:r>
            <a:r>
              <a:rPr lang="en-GB" sz="1800" b="1" dirty="0">
                <a:effectLst/>
                <a:ea typeface="Calibri" panose="020F0502020204030204" pitchFamily="34" charset="0"/>
                <a:cs typeface="Arial"/>
              </a:rPr>
              <a:t>contribution analysis,</a:t>
            </a:r>
            <a:r>
              <a:rPr lang="en-GB" sz="1800" dirty="0">
                <a:effectLst/>
                <a:ea typeface="Calibri" panose="020F0502020204030204" pitchFamily="34" charset="0"/>
                <a:cs typeface="Arial"/>
              </a:rPr>
              <a:t> </a:t>
            </a:r>
            <a:r>
              <a:rPr lang="en-GB" sz="1800" dirty="0" err="1">
                <a:effectLst/>
                <a:ea typeface="Calibri" panose="020F0502020204030204" pitchFamily="34" charset="0"/>
                <a:cs typeface="Arial"/>
              </a:rPr>
              <a:t>i</a:t>
            </a:r>
            <a:r>
              <a:rPr lang="en-GB" sz="1800" dirty="0">
                <a:effectLst/>
                <a:ea typeface="Calibri" panose="020F0502020204030204" pitchFamily="34" charset="0"/>
                <a:cs typeface="Arial"/>
              </a:rPr>
              <a:t>) </a:t>
            </a:r>
            <a:r>
              <a:rPr lang="en-GB" sz="1800" dirty="0">
                <a:effectLst/>
                <a:ea typeface="Times New Roman" panose="02020603050405020304" pitchFamily="18" charset="0"/>
                <a:cs typeface="Calibri"/>
              </a:rPr>
              <a:t>per life cycle stages, per ii) major greenhouse gas, and iii) </a:t>
            </a:r>
            <a:r>
              <a:rPr lang="en-GB" sz="1800" dirty="0">
                <a:effectLst/>
                <a:ea typeface="Calibri" panose="020F0502020204030204" pitchFamily="34" charset="0"/>
                <a:cs typeface="Arial"/>
              </a:rPr>
              <a:t>not aggregating emissions and removals in single contribution?</a:t>
            </a:r>
            <a:endParaRPr lang="fr-FR" dirty="0">
              <a:cs typeface="Arial"/>
            </a:endParaRPr>
          </a:p>
        </p:txBody>
      </p:sp>
      <p:sp>
        <p:nvSpPr>
          <p:cNvPr id="6" name="Content Placeholder 2">
            <a:extLst>
              <a:ext uri="{FF2B5EF4-FFF2-40B4-BE49-F238E27FC236}">
                <a16:creationId xmlns:a16="http://schemas.microsoft.com/office/drawing/2014/main" id="{0780CBE4-E049-54ED-187C-5F328130926A}"/>
              </a:ext>
            </a:extLst>
          </p:cNvPr>
          <p:cNvSpPr txBox="1">
            <a:spLocks/>
          </p:cNvSpPr>
          <p:nvPr/>
        </p:nvSpPr>
        <p:spPr>
          <a:xfrm>
            <a:off x="8595359" y="3216712"/>
            <a:ext cx="3596641" cy="155859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b="1" dirty="0">
                <a:latin typeface="Corbel"/>
              </a:rPr>
              <a:t>Example: for road transport</a:t>
            </a:r>
          </a:p>
          <a:p>
            <a:pPr marL="0" indent="0">
              <a:buNone/>
            </a:pPr>
            <a:r>
              <a:rPr lang="en-GB" sz="1400" dirty="0">
                <a:solidFill>
                  <a:srgbClr val="FF0000"/>
                </a:solidFill>
                <a:latin typeface="Corbel"/>
              </a:rPr>
              <a:t>Pitfall</a:t>
            </a:r>
            <a:r>
              <a:rPr lang="en-GB" sz="1400" dirty="0">
                <a:latin typeface="Corbel"/>
              </a:rPr>
              <a:t>: only include fossil CO</a:t>
            </a:r>
            <a:r>
              <a:rPr lang="en-GB" sz="1400" baseline="-25000" dirty="0">
                <a:latin typeface="Corbel"/>
              </a:rPr>
              <a:t>2</a:t>
            </a:r>
            <a:r>
              <a:rPr lang="en-GB" sz="1400" dirty="0">
                <a:latin typeface="Corbel"/>
              </a:rPr>
              <a:t> from burning diesel</a:t>
            </a:r>
            <a:br>
              <a:rPr lang="en-GB" sz="1400" dirty="0">
                <a:solidFill>
                  <a:srgbClr val="000000"/>
                </a:solidFill>
                <a:latin typeface="Corbel"/>
              </a:rPr>
            </a:br>
            <a:r>
              <a:rPr lang="en-GB" sz="1400" dirty="0">
                <a:solidFill>
                  <a:srgbClr val="00B050"/>
                </a:solidFill>
                <a:latin typeface="Corbel"/>
              </a:rPr>
              <a:t>Good practice</a:t>
            </a:r>
            <a:r>
              <a:rPr lang="en-GB" sz="1400" dirty="0">
                <a:latin typeface="Corbel"/>
              </a:rPr>
              <a:t>: include all greenhouse gases (CH</a:t>
            </a:r>
            <a:r>
              <a:rPr lang="en-GB" sz="1400" baseline="-25000" dirty="0">
                <a:latin typeface="Corbel"/>
              </a:rPr>
              <a:t>4</a:t>
            </a:r>
            <a:r>
              <a:rPr lang="en-GB" sz="1400" dirty="0">
                <a:latin typeface="Corbel"/>
              </a:rPr>
              <a:t>, N</a:t>
            </a:r>
            <a:r>
              <a:rPr lang="en-GB" sz="1400" baseline="-25000" dirty="0">
                <a:latin typeface="Corbel"/>
              </a:rPr>
              <a:t>2</a:t>
            </a:r>
            <a:r>
              <a:rPr lang="en-GB" sz="1400" dirty="0">
                <a:latin typeface="Corbel"/>
              </a:rPr>
              <a:t>O, and others) and supply-chain stages</a:t>
            </a:r>
            <a:br>
              <a:rPr lang="en-GB" sz="1400" dirty="0">
                <a:solidFill>
                  <a:srgbClr val="000000"/>
                </a:solidFill>
                <a:latin typeface="Corbel"/>
              </a:rPr>
            </a:br>
            <a:r>
              <a:rPr lang="en-GB" sz="1400" dirty="0">
                <a:solidFill>
                  <a:schemeClr val="tx2"/>
                </a:solidFill>
                <a:latin typeface="Corbel"/>
              </a:rPr>
              <a:t>How</a:t>
            </a:r>
            <a:r>
              <a:rPr lang="en-GB" sz="1400" dirty="0">
                <a:latin typeface="Corbel"/>
              </a:rPr>
              <a:t>: via emission factors from LCA databases.</a:t>
            </a:r>
            <a:br>
              <a:rPr lang="en-GB" sz="1400" dirty="0">
                <a:latin typeface="Corbel"/>
              </a:rPr>
            </a:br>
            <a:endParaRPr lang="en-GB" sz="1400" dirty="0">
              <a:latin typeface="Corbel"/>
            </a:endParaRPr>
          </a:p>
        </p:txBody>
      </p:sp>
      <p:pic>
        <p:nvPicPr>
          <p:cNvPr id="24" name="Audio 23">
            <a:hlinkClick r:id="" action="ppaction://media"/>
            <a:extLst>
              <a:ext uri="{FF2B5EF4-FFF2-40B4-BE49-F238E27FC236}">
                <a16:creationId xmlns:a16="http://schemas.microsoft.com/office/drawing/2014/main" id="{B4EF94EE-6F2B-FAB8-597C-56AA1288254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35265559"/>
      </p:ext>
    </p:extLst>
  </p:cSld>
  <p:clrMapOvr>
    <a:masterClrMapping/>
  </p:clrMapOvr>
  <mc:AlternateContent xmlns:mc="http://schemas.openxmlformats.org/markup-compatibility/2006" xmlns:p14="http://schemas.microsoft.com/office/powerpoint/2010/main">
    <mc:Choice Requires="p14">
      <p:transition spd="slow" p14:dur="2000" advTm="122022"/>
    </mc:Choice>
    <mc:Fallback xmlns="">
      <p:transition spd="slow" advTm="1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4"/>
                </p:tgtEl>
              </p:cMediaNode>
            </p:audio>
          </p:childTnLst>
        </p:cTn>
      </p:par>
    </p:tnLst>
    <p:bldLst>
      <p:bldP spid="3" grpId="0" uiExpand="1" build="p"/>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6976-C49A-20E7-1123-67223190919D}"/>
              </a:ext>
            </a:extLst>
          </p:cNvPr>
          <p:cNvSpPr>
            <a:spLocks noGrp="1"/>
          </p:cNvSpPr>
          <p:nvPr>
            <p:ph type="title"/>
          </p:nvPr>
        </p:nvSpPr>
        <p:spPr/>
        <p:txBody>
          <a:bodyPr/>
          <a:lstStyle/>
          <a:p>
            <a:r>
              <a:rPr lang="en-GB" dirty="0">
                <a:latin typeface="Corbel"/>
              </a:rPr>
              <a:t>Some LCA rules applicable to all methodologies (2/2)</a:t>
            </a:r>
            <a:endParaRPr lang="fr-FR" dirty="0"/>
          </a:p>
        </p:txBody>
      </p:sp>
      <p:sp>
        <p:nvSpPr>
          <p:cNvPr id="3" name="Content Placeholder 2">
            <a:extLst>
              <a:ext uri="{FF2B5EF4-FFF2-40B4-BE49-F238E27FC236}">
                <a16:creationId xmlns:a16="http://schemas.microsoft.com/office/drawing/2014/main" id="{60432BE6-32C6-8053-9C8F-6536D27B461E}"/>
              </a:ext>
            </a:extLst>
          </p:cNvPr>
          <p:cNvSpPr>
            <a:spLocks noGrp="1"/>
          </p:cNvSpPr>
          <p:nvPr>
            <p:ph idx="1"/>
          </p:nvPr>
        </p:nvSpPr>
        <p:spPr>
          <a:xfrm>
            <a:off x="371062" y="1679143"/>
            <a:ext cx="8197761" cy="4934590"/>
          </a:xfrm>
        </p:spPr>
        <p:txBody>
          <a:bodyPr vert="horz" lIns="91440" tIns="45720" rIns="91440" bIns="45720" rtlCol="0" anchor="t">
            <a:normAutofit/>
          </a:bodyPr>
          <a:lstStyle/>
          <a:p>
            <a:pPr marL="0" indent="0">
              <a:buNone/>
            </a:pPr>
            <a:r>
              <a:rPr lang="en-GB" dirty="0"/>
              <a:t>Puro performs a check on submitted LCAs, which includes the following:</a:t>
            </a:r>
          </a:p>
          <a:p>
            <a:pPr marL="0" indent="0">
              <a:buNone/>
            </a:pPr>
            <a:endParaRPr lang="en-GB" dirty="0"/>
          </a:p>
          <a:p>
            <a:pPr marL="342900" indent="-342900">
              <a:lnSpc>
                <a:spcPct val="107000"/>
              </a:lnSpc>
              <a:spcAft>
                <a:spcPts val="800"/>
              </a:spcAft>
              <a:buAutoNum type="arabicPeriod"/>
            </a:pPr>
            <a:r>
              <a:rPr lang="en-GB" dirty="0">
                <a:ea typeface="Calibri" panose="020F0502020204030204" pitchFamily="34" charset="0"/>
                <a:cs typeface="Arial"/>
              </a:rPr>
              <a:t>Does </a:t>
            </a:r>
            <a:r>
              <a:rPr lang="en-GB" sz="1800" dirty="0">
                <a:effectLst/>
                <a:ea typeface="Calibri" panose="020F0502020204030204" pitchFamily="34" charset="0"/>
                <a:cs typeface="Arial"/>
              </a:rPr>
              <a:t>the LCA </a:t>
            </a:r>
            <a:r>
              <a:rPr lang="en-GB" dirty="0">
                <a:ea typeface="Calibri" panose="020F0502020204030204" pitchFamily="34" charset="0"/>
                <a:cs typeface="Arial"/>
              </a:rPr>
              <a:t>include emissions related to the </a:t>
            </a:r>
            <a:r>
              <a:rPr lang="en-GB" b="1" dirty="0">
                <a:ea typeface="Calibri" panose="020F0502020204030204" pitchFamily="34" charset="0"/>
                <a:cs typeface="Arial"/>
              </a:rPr>
              <a:t>infrastructure and equipment </a:t>
            </a:r>
            <a:r>
              <a:rPr lang="en-GB" dirty="0">
                <a:ea typeface="Calibri" panose="020F0502020204030204" pitchFamily="34" charset="0"/>
                <a:cs typeface="Arial"/>
              </a:rPr>
              <a:t>of the removal activity?</a:t>
            </a:r>
            <a:endParaRPr lang="en-GB" dirty="0">
              <a:cs typeface="Arial"/>
            </a:endParaRPr>
          </a:p>
          <a:p>
            <a:pPr marL="342900" indent="-342900">
              <a:lnSpc>
                <a:spcPct val="107000"/>
              </a:lnSpc>
              <a:spcAft>
                <a:spcPts val="800"/>
              </a:spcAft>
              <a:buAutoNum type="arabicPeriod"/>
            </a:pPr>
            <a:endParaRPr lang="en-GB" dirty="0">
              <a:ea typeface="Calibri" panose="020F0502020204030204" pitchFamily="34" charset="0"/>
              <a:cs typeface="Arial"/>
            </a:endParaRPr>
          </a:p>
          <a:p>
            <a:pPr marL="342900" indent="-342900">
              <a:lnSpc>
                <a:spcPct val="107000"/>
              </a:lnSpc>
              <a:spcAft>
                <a:spcPts val="800"/>
              </a:spcAft>
              <a:buAutoNum type="arabicPeriod"/>
            </a:pPr>
            <a:r>
              <a:rPr lang="en-GB" sz="1800" dirty="0">
                <a:effectLst/>
                <a:ea typeface="Calibri" panose="020F0502020204030204" pitchFamily="34" charset="0"/>
                <a:cs typeface="Arial"/>
              </a:rPr>
              <a:t>Does the LCA include a </a:t>
            </a:r>
            <a:r>
              <a:rPr lang="en-GB" sz="1800" b="1" dirty="0">
                <a:effectLst/>
                <a:ea typeface="Calibri" panose="020F0502020204030204" pitchFamily="34" charset="0"/>
                <a:cs typeface="Arial"/>
              </a:rPr>
              <a:t>sensitivity analysis</a:t>
            </a:r>
            <a:r>
              <a:rPr lang="en-GB" sz="1800" dirty="0">
                <a:effectLst/>
                <a:ea typeface="Calibri" panose="020F0502020204030204" pitchFamily="34" charset="0"/>
                <a:cs typeface="Arial"/>
              </a:rPr>
              <a:t> or a </a:t>
            </a:r>
            <a:r>
              <a:rPr lang="en-GB" sz="1800" b="1" dirty="0">
                <a:effectLst/>
                <a:ea typeface="Calibri" panose="020F0502020204030204" pitchFamily="34" charset="0"/>
                <a:cs typeface="Arial"/>
              </a:rPr>
              <a:t>discussion</a:t>
            </a:r>
            <a:r>
              <a:rPr lang="en-GB" sz="1800" dirty="0">
                <a:effectLst/>
                <a:ea typeface="Calibri" panose="020F0502020204030204" pitchFamily="34" charset="0"/>
                <a:cs typeface="Arial"/>
              </a:rPr>
              <a:t> on the importance of selected parameters and assumptions made?</a:t>
            </a:r>
          </a:p>
          <a:p>
            <a:pPr marL="342900" indent="-342900">
              <a:lnSpc>
                <a:spcPct val="107000"/>
              </a:lnSpc>
              <a:spcAft>
                <a:spcPts val="800"/>
              </a:spcAft>
              <a:buAutoNum type="arabicPeriod"/>
            </a:pPr>
            <a:endParaRPr lang="en-GB" dirty="0">
              <a:ea typeface="Calibri" panose="020F0502020204030204" pitchFamily="34" charset="0"/>
              <a:cs typeface="Arial"/>
            </a:endParaRPr>
          </a:p>
          <a:p>
            <a:pPr marL="342900" indent="-342900">
              <a:lnSpc>
                <a:spcPct val="107000"/>
              </a:lnSpc>
              <a:spcAft>
                <a:spcPts val="800"/>
              </a:spcAft>
              <a:buAutoNum type="arabicPeriod"/>
            </a:pPr>
            <a:r>
              <a:rPr lang="en-GB" dirty="0">
                <a:ea typeface="Calibri" panose="020F0502020204030204" pitchFamily="34" charset="0"/>
                <a:cs typeface="Arial"/>
              </a:rPr>
              <a:t>Does the LCA model </a:t>
            </a:r>
            <a:r>
              <a:rPr lang="en-GB" dirty="0"/>
              <a:t>allows to </a:t>
            </a:r>
            <a:r>
              <a:rPr lang="en-GB" b="1" dirty="0"/>
              <a:t>update values changing annually</a:t>
            </a:r>
            <a:r>
              <a:rPr lang="en-GB" sz="1800" b="1" dirty="0">
                <a:effectLst/>
                <a:ea typeface="Calibri" panose="020F0502020204030204" pitchFamily="34" charset="0"/>
                <a:cs typeface="Arial"/>
              </a:rPr>
              <a:t> </a:t>
            </a:r>
            <a:r>
              <a:rPr lang="en-GB" sz="1800" dirty="0">
                <a:effectLst/>
                <a:ea typeface="Calibri" panose="020F0502020204030204" pitchFamily="34" charset="0"/>
                <a:cs typeface="Arial"/>
              </a:rPr>
              <a:t>e.g., electricity usage, diesel consumption, carbon contents?</a:t>
            </a:r>
          </a:p>
        </p:txBody>
      </p:sp>
      <p:sp>
        <p:nvSpPr>
          <p:cNvPr id="4" name="Content Placeholder 2">
            <a:extLst>
              <a:ext uri="{FF2B5EF4-FFF2-40B4-BE49-F238E27FC236}">
                <a16:creationId xmlns:a16="http://schemas.microsoft.com/office/drawing/2014/main" id="{95295E84-9C98-9F00-A349-302E29116A05}"/>
              </a:ext>
            </a:extLst>
          </p:cNvPr>
          <p:cNvSpPr txBox="1">
            <a:spLocks/>
          </p:cNvSpPr>
          <p:nvPr/>
        </p:nvSpPr>
        <p:spPr>
          <a:xfrm>
            <a:off x="8716317" y="5198767"/>
            <a:ext cx="3421111" cy="1581327"/>
          </a:xfrm>
          <a:prstGeom prst="rect">
            <a:avLst/>
          </a:prstGeom>
          <a:solidFill>
            <a:schemeClr val="bg1">
              <a:lumMod val="95000"/>
            </a:schemeClr>
          </a:solidFill>
          <a:ln>
            <a:solidFill>
              <a:schemeClr val="tx2"/>
            </a:solidFill>
          </a:ln>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dirty="0"/>
              <a:t>Although these may seem technical at first, they are basic requirements for high-quality and transparent LCA. LCA </a:t>
            </a:r>
            <a:r>
              <a:rPr lang="en-GB" i="1" dirty="0"/>
              <a:t>experts</a:t>
            </a:r>
            <a:r>
              <a:rPr lang="en-GB" dirty="0"/>
              <a:t> should be familiar with these notions.</a:t>
            </a:r>
          </a:p>
          <a:p>
            <a:pPr marL="0" indent="0" algn="r">
              <a:buFont typeface="Arial" panose="020B0604020202020204" pitchFamily="34" charset="0"/>
              <a:buNone/>
            </a:pPr>
            <a:r>
              <a:rPr lang="en-GB" dirty="0"/>
              <a:t>Many projects are able to meet these requirements with internal resources.</a:t>
            </a:r>
            <a:endParaRPr lang="fr-FR" dirty="0"/>
          </a:p>
        </p:txBody>
      </p:sp>
      <p:sp>
        <p:nvSpPr>
          <p:cNvPr id="9" name="Content Placeholder 2">
            <a:extLst>
              <a:ext uri="{FF2B5EF4-FFF2-40B4-BE49-F238E27FC236}">
                <a16:creationId xmlns:a16="http://schemas.microsoft.com/office/drawing/2014/main" id="{49794E0C-1F36-0A3E-6EBB-AC0DA2B5000E}"/>
              </a:ext>
            </a:extLst>
          </p:cNvPr>
          <p:cNvSpPr txBox="1">
            <a:spLocks/>
          </p:cNvSpPr>
          <p:nvPr/>
        </p:nvSpPr>
        <p:spPr>
          <a:xfrm>
            <a:off x="8572148" y="2327763"/>
            <a:ext cx="3423580" cy="148222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a:solidFill>
                  <a:srgbClr val="FF0000"/>
                </a:solidFill>
                <a:latin typeface="Corbel"/>
              </a:rPr>
              <a:t>Pitfall</a:t>
            </a:r>
            <a:r>
              <a:rPr lang="en-GB" sz="1200" dirty="0">
                <a:latin typeface="Corbel"/>
              </a:rPr>
              <a:t>: neglect it by default, without demonstration for new technologies. </a:t>
            </a:r>
            <a:br>
              <a:rPr lang="en-GB" sz="1200" dirty="0">
                <a:solidFill>
                  <a:srgbClr val="000000"/>
                </a:solidFill>
                <a:latin typeface="Corbel"/>
              </a:rPr>
            </a:br>
            <a:r>
              <a:rPr lang="en-GB" sz="1200" dirty="0">
                <a:solidFill>
                  <a:srgbClr val="00B050"/>
                </a:solidFill>
                <a:latin typeface="Corbel"/>
              </a:rPr>
              <a:t>Good practice</a:t>
            </a:r>
            <a:r>
              <a:rPr lang="en-GB" sz="1200" dirty="0">
                <a:latin typeface="Corbel"/>
              </a:rPr>
              <a:t>: systematically estimate the term </a:t>
            </a:r>
            <a:r>
              <a:rPr lang="en-GB" sz="1200" dirty="0">
                <a:solidFill>
                  <a:schemeClr val="tx2"/>
                </a:solidFill>
                <a:latin typeface="Corbel"/>
              </a:rPr>
              <a:t>How</a:t>
            </a:r>
            <a:r>
              <a:rPr lang="en-GB" sz="1200" dirty="0">
                <a:latin typeface="Corbel"/>
              </a:rPr>
              <a:t>: focus on main components or materials and emission factors from LCA database; possibly, use CAPEX spending proxies.</a:t>
            </a:r>
            <a:endParaRPr lang="fr-FR" sz="1200" dirty="0">
              <a:latin typeface="Corbel"/>
            </a:endParaRPr>
          </a:p>
        </p:txBody>
      </p:sp>
      <p:pic>
        <p:nvPicPr>
          <p:cNvPr id="7" name="Audio 6">
            <a:hlinkClick r:id="" action="ppaction://media"/>
            <a:extLst>
              <a:ext uri="{FF2B5EF4-FFF2-40B4-BE49-F238E27FC236}">
                <a16:creationId xmlns:a16="http://schemas.microsoft.com/office/drawing/2014/main" id="{17C01E16-A4D2-2222-A80B-E5C2E2A0483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69128082"/>
      </p:ext>
    </p:extLst>
  </p:cSld>
  <p:clrMapOvr>
    <a:masterClrMapping/>
  </p:clrMapOvr>
  <mc:AlternateContent xmlns:mc="http://schemas.openxmlformats.org/markup-compatibility/2006">
    <mc:Choice xmlns:p14="http://schemas.microsoft.com/office/powerpoint/2010/main" Requires="p14">
      <p:transition spd="slow" p14:dur="2000" advTm="129385"/>
    </mc:Choice>
    <mc:Fallback>
      <p:transition spd="slow" advTm="12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uiExpand="1" build="p"/>
      <p:bldP spid="4"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3AB1-3532-948E-7D0D-29E1713D9ADA}"/>
              </a:ext>
            </a:extLst>
          </p:cNvPr>
          <p:cNvSpPr>
            <a:spLocks noGrp="1"/>
          </p:cNvSpPr>
          <p:nvPr>
            <p:ph type="title"/>
          </p:nvPr>
        </p:nvSpPr>
        <p:spPr/>
        <p:txBody>
          <a:bodyPr/>
          <a:lstStyle/>
          <a:p>
            <a:r>
              <a:rPr lang="en-GB" dirty="0">
                <a:latin typeface="Corbel"/>
              </a:rPr>
              <a:t>What ISO standard should be followed?</a:t>
            </a:r>
            <a:endParaRPr lang="en-GB" dirty="0"/>
          </a:p>
        </p:txBody>
      </p:sp>
      <p:sp>
        <p:nvSpPr>
          <p:cNvPr id="3" name="Content Placeholder 2">
            <a:extLst>
              <a:ext uri="{FF2B5EF4-FFF2-40B4-BE49-F238E27FC236}">
                <a16:creationId xmlns:a16="http://schemas.microsoft.com/office/drawing/2014/main" id="{38A2082A-9B99-C7C6-E74B-54D245793964}"/>
              </a:ext>
            </a:extLst>
          </p:cNvPr>
          <p:cNvSpPr>
            <a:spLocks noGrp="1"/>
          </p:cNvSpPr>
          <p:nvPr>
            <p:ph idx="1"/>
          </p:nvPr>
        </p:nvSpPr>
        <p:spPr>
          <a:xfrm>
            <a:off x="421513" y="1964522"/>
            <a:ext cx="4219936" cy="4351338"/>
          </a:xfrm>
        </p:spPr>
        <p:txBody>
          <a:bodyPr vert="horz" lIns="91440" tIns="45720" rIns="91440" bIns="45720" rtlCol="0" anchor="t">
            <a:normAutofit/>
          </a:bodyPr>
          <a:lstStyle/>
          <a:p>
            <a:r>
              <a:rPr lang="en-GB" dirty="0">
                <a:latin typeface="Corbel"/>
              </a:rPr>
              <a:t>There are many ISO standards that relate to life cycle assessment, product footprints, and greenhouse gas inventories. These standards have different purposes and uses.</a:t>
            </a:r>
          </a:p>
          <a:p>
            <a:endParaRPr lang="en-GB" dirty="0"/>
          </a:p>
          <a:p>
            <a:r>
              <a:rPr lang="en-GB" dirty="0">
                <a:latin typeface="Corbel"/>
              </a:rPr>
              <a:t>At Puro, LCAs must follow the principles of </a:t>
            </a:r>
            <a:r>
              <a:rPr lang="en-GB" b="1" dirty="0">
                <a:latin typeface="Corbel"/>
              </a:rPr>
              <a:t>ISO 14040/44 </a:t>
            </a:r>
            <a:r>
              <a:rPr lang="en-GB" dirty="0">
                <a:latin typeface="Corbel"/>
              </a:rPr>
              <a:t>on how to conduct an LCA, alongside with the scope defined in the Puro methodologies.</a:t>
            </a:r>
            <a:endParaRPr lang="en-GB" dirty="0"/>
          </a:p>
        </p:txBody>
      </p:sp>
      <p:pic>
        <p:nvPicPr>
          <p:cNvPr id="11" name="Audio 10">
            <a:hlinkClick r:id="" action="ppaction://media"/>
            <a:extLst>
              <a:ext uri="{FF2B5EF4-FFF2-40B4-BE49-F238E27FC236}">
                <a16:creationId xmlns:a16="http://schemas.microsoft.com/office/drawing/2014/main" id="{A554C68E-32C2-BB9C-D4B8-86B403090484}"/>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D11A1762-9F5C-CCF5-7C57-2F61155D192C}"/>
              </a:ext>
            </a:extLst>
          </p:cNvPr>
          <p:cNvSpPr txBox="1"/>
          <p:nvPr/>
        </p:nvSpPr>
        <p:spPr>
          <a:xfrm>
            <a:off x="4977384" y="1897530"/>
            <a:ext cx="7132320" cy="4078039"/>
          </a:xfrm>
          <a:prstGeom prst="rect">
            <a:avLst/>
          </a:prstGeom>
          <a:noFill/>
        </p:spPr>
        <p:txBody>
          <a:bodyPr wrap="square">
            <a:spAutoFit/>
          </a:bodyPr>
          <a:lstStyle/>
          <a:p>
            <a:pPr>
              <a:spcAft>
                <a:spcPts val="600"/>
              </a:spcAft>
            </a:pPr>
            <a:r>
              <a:rPr lang="en-GB" sz="1400" b="1" dirty="0">
                <a:solidFill>
                  <a:schemeClr val="tx1">
                    <a:lumMod val="50000"/>
                    <a:lumOff val="50000"/>
                  </a:schemeClr>
                </a:solidFill>
                <a:latin typeface="Corbel"/>
              </a:rPr>
              <a:t>ISO 14040</a:t>
            </a:r>
            <a:r>
              <a:rPr lang="en-GB" sz="1400" dirty="0">
                <a:solidFill>
                  <a:schemeClr val="tx1">
                    <a:lumMod val="50000"/>
                    <a:lumOff val="50000"/>
                  </a:schemeClr>
                </a:solidFill>
                <a:latin typeface="Corbel"/>
              </a:rPr>
              <a:t>: </a:t>
            </a:r>
            <a:r>
              <a:rPr lang="en-GB" sz="1400" b="0" i="0" dirty="0">
                <a:solidFill>
                  <a:schemeClr val="tx1">
                    <a:lumMod val="50000"/>
                    <a:lumOff val="50000"/>
                  </a:schemeClr>
                </a:solidFill>
                <a:effectLst/>
                <a:latin typeface="Inter var ISO"/>
              </a:rPr>
              <a:t>Environmental management — Life cycle assessment — </a:t>
            </a:r>
            <a:r>
              <a:rPr lang="en-GB" sz="1400" b="1" i="0" dirty="0">
                <a:solidFill>
                  <a:schemeClr val="tx1">
                    <a:lumMod val="50000"/>
                    <a:lumOff val="50000"/>
                  </a:schemeClr>
                </a:solidFill>
                <a:effectLst/>
                <a:latin typeface="Inter var ISO"/>
              </a:rPr>
              <a:t>Principles and framework</a:t>
            </a:r>
            <a:endParaRPr lang="en-GB" sz="1400" b="1" dirty="0">
              <a:solidFill>
                <a:schemeClr val="tx1">
                  <a:lumMod val="50000"/>
                  <a:lumOff val="50000"/>
                </a:schemeClr>
              </a:solidFill>
              <a:latin typeface="Inter var ISO"/>
            </a:endParaRPr>
          </a:p>
          <a:p>
            <a:pPr>
              <a:spcAft>
                <a:spcPts val="600"/>
              </a:spcAft>
            </a:pPr>
            <a:r>
              <a:rPr lang="en-GB" sz="1400" b="1" dirty="0">
                <a:solidFill>
                  <a:schemeClr val="tx1">
                    <a:lumMod val="50000"/>
                    <a:lumOff val="50000"/>
                  </a:schemeClr>
                </a:solidFill>
                <a:latin typeface="Corbel"/>
              </a:rPr>
              <a:t>ISO 14044</a:t>
            </a:r>
            <a:r>
              <a:rPr lang="en-GB" sz="1400" dirty="0">
                <a:solidFill>
                  <a:schemeClr val="tx1">
                    <a:lumMod val="50000"/>
                    <a:lumOff val="50000"/>
                  </a:schemeClr>
                </a:solidFill>
                <a:latin typeface="Corbel"/>
              </a:rPr>
              <a:t>: Environmental management — Life cycle assessment — </a:t>
            </a:r>
            <a:r>
              <a:rPr lang="en-GB" sz="1400" b="1" dirty="0">
                <a:solidFill>
                  <a:schemeClr val="tx1">
                    <a:lumMod val="50000"/>
                    <a:lumOff val="50000"/>
                  </a:schemeClr>
                </a:solidFill>
                <a:latin typeface="Corbel"/>
              </a:rPr>
              <a:t>Requirements and guidelines</a:t>
            </a:r>
          </a:p>
          <a:p>
            <a:pPr>
              <a:spcAft>
                <a:spcPts val="600"/>
              </a:spcAft>
            </a:pPr>
            <a:r>
              <a:rPr lang="en-GB" sz="1400" b="1" dirty="0">
                <a:solidFill>
                  <a:schemeClr val="tx1">
                    <a:lumMod val="50000"/>
                    <a:lumOff val="50000"/>
                  </a:schemeClr>
                </a:solidFill>
                <a:latin typeface="Corbel"/>
              </a:rPr>
              <a:t>ISO 14064-1</a:t>
            </a:r>
            <a:r>
              <a:rPr lang="en-GB" sz="1400" dirty="0">
                <a:solidFill>
                  <a:schemeClr val="tx1">
                    <a:lumMod val="50000"/>
                    <a:lumOff val="50000"/>
                  </a:schemeClr>
                </a:solidFill>
                <a:latin typeface="Corbel"/>
              </a:rPr>
              <a:t>: Greenhouse gases — Part 1: Specification with guidance at the </a:t>
            </a:r>
            <a:r>
              <a:rPr lang="en-GB" sz="1400" b="1" dirty="0">
                <a:solidFill>
                  <a:schemeClr val="tx1">
                    <a:lumMod val="50000"/>
                    <a:lumOff val="50000"/>
                  </a:schemeClr>
                </a:solidFill>
                <a:latin typeface="Corbel"/>
              </a:rPr>
              <a:t>organization</a:t>
            </a:r>
            <a:r>
              <a:rPr lang="en-GB" sz="1400" dirty="0">
                <a:solidFill>
                  <a:schemeClr val="tx1">
                    <a:lumMod val="50000"/>
                    <a:lumOff val="50000"/>
                  </a:schemeClr>
                </a:solidFill>
                <a:latin typeface="Corbel"/>
              </a:rPr>
              <a:t> level for quantification and reporting of greenhouse gas emissions and removals</a:t>
            </a:r>
          </a:p>
          <a:p>
            <a:pPr>
              <a:spcAft>
                <a:spcPts val="600"/>
              </a:spcAft>
            </a:pPr>
            <a:r>
              <a:rPr lang="en-GB" sz="1400" b="1" dirty="0">
                <a:solidFill>
                  <a:schemeClr val="tx1">
                    <a:lumMod val="50000"/>
                    <a:lumOff val="50000"/>
                  </a:schemeClr>
                </a:solidFill>
                <a:latin typeface="Corbel"/>
              </a:rPr>
              <a:t>ISO 14064-2</a:t>
            </a:r>
            <a:r>
              <a:rPr lang="en-GB" sz="1400" dirty="0">
                <a:solidFill>
                  <a:schemeClr val="tx1">
                    <a:lumMod val="50000"/>
                    <a:lumOff val="50000"/>
                  </a:schemeClr>
                </a:solidFill>
                <a:latin typeface="Corbel"/>
              </a:rPr>
              <a:t>: </a:t>
            </a:r>
            <a:r>
              <a:rPr lang="en-GB" sz="1400" b="0" i="0" dirty="0">
                <a:solidFill>
                  <a:schemeClr val="tx1">
                    <a:lumMod val="50000"/>
                    <a:lumOff val="50000"/>
                  </a:schemeClr>
                </a:solidFill>
                <a:effectLst/>
                <a:latin typeface="Inter var ISO"/>
              </a:rPr>
              <a:t>Greenhouse gases — Part 2: Specification with guidance at the </a:t>
            </a:r>
            <a:r>
              <a:rPr lang="en-GB" sz="1400" b="1" i="0" dirty="0">
                <a:solidFill>
                  <a:schemeClr val="tx1">
                    <a:lumMod val="50000"/>
                    <a:lumOff val="50000"/>
                  </a:schemeClr>
                </a:solidFill>
                <a:effectLst/>
                <a:latin typeface="Inter var ISO"/>
              </a:rPr>
              <a:t>project</a:t>
            </a:r>
            <a:r>
              <a:rPr lang="en-GB" sz="1400" b="0" i="0" dirty="0">
                <a:solidFill>
                  <a:schemeClr val="tx1">
                    <a:lumMod val="50000"/>
                    <a:lumOff val="50000"/>
                  </a:schemeClr>
                </a:solidFill>
                <a:effectLst/>
                <a:latin typeface="Inter var ISO"/>
              </a:rPr>
              <a:t> level for quantification, monitoring and reporting of greenhouse gas emission reductions or removal enhancements</a:t>
            </a:r>
          </a:p>
          <a:p>
            <a:pPr>
              <a:spcAft>
                <a:spcPts val="600"/>
              </a:spcAft>
            </a:pPr>
            <a:r>
              <a:rPr lang="en-GB" sz="1400" b="1" dirty="0">
                <a:solidFill>
                  <a:schemeClr val="tx1">
                    <a:lumMod val="50000"/>
                    <a:lumOff val="50000"/>
                  </a:schemeClr>
                </a:solidFill>
                <a:latin typeface="Corbel"/>
              </a:rPr>
              <a:t>ISO 14064-3</a:t>
            </a:r>
            <a:r>
              <a:rPr lang="en-GB" sz="1400" dirty="0">
                <a:solidFill>
                  <a:schemeClr val="tx1">
                    <a:lumMod val="50000"/>
                    <a:lumOff val="50000"/>
                  </a:schemeClr>
                </a:solidFill>
                <a:latin typeface="Corbel"/>
              </a:rPr>
              <a:t>: </a:t>
            </a:r>
            <a:r>
              <a:rPr lang="en-GB" sz="1400" b="0" i="0" dirty="0">
                <a:solidFill>
                  <a:schemeClr val="tx1">
                    <a:lumMod val="50000"/>
                    <a:lumOff val="50000"/>
                  </a:schemeClr>
                </a:solidFill>
                <a:effectLst/>
                <a:latin typeface="Inter var ISO"/>
              </a:rPr>
              <a:t>Greenhouse gases — Part 3: Specification with guidance for the </a:t>
            </a:r>
            <a:r>
              <a:rPr lang="en-GB" sz="1400" b="1" i="0" dirty="0">
                <a:solidFill>
                  <a:schemeClr val="tx1">
                    <a:lumMod val="50000"/>
                    <a:lumOff val="50000"/>
                  </a:schemeClr>
                </a:solidFill>
                <a:effectLst/>
                <a:latin typeface="Inter var ISO"/>
              </a:rPr>
              <a:t>verification and validation </a:t>
            </a:r>
            <a:r>
              <a:rPr lang="en-GB" sz="1400" b="0" i="0" dirty="0">
                <a:solidFill>
                  <a:schemeClr val="tx1">
                    <a:lumMod val="50000"/>
                    <a:lumOff val="50000"/>
                  </a:schemeClr>
                </a:solidFill>
                <a:effectLst/>
                <a:latin typeface="Inter var ISO"/>
              </a:rPr>
              <a:t>of greenhouse gas statements</a:t>
            </a:r>
          </a:p>
          <a:p>
            <a:pPr>
              <a:spcAft>
                <a:spcPts val="600"/>
              </a:spcAft>
            </a:pPr>
            <a:r>
              <a:rPr lang="en-GB" sz="1400" b="1" dirty="0">
                <a:solidFill>
                  <a:schemeClr val="tx1">
                    <a:lumMod val="50000"/>
                    <a:lumOff val="50000"/>
                  </a:schemeClr>
                </a:solidFill>
                <a:latin typeface="Corbel"/>
              </a:rPr>
              <a:t>ISO 14065</a:t>
            </a:r>
            <a:r>
              <a:rPr lang="en-GB" sz="1400" dirty="0">
                <a:solidFill>
                  <a:schemeClr val="tx1">
                    <a:lumMod val="50000"/>
                    <a:lumOff val="50000"/>
                  </a:schemeClr>
                </a:solidFill>
                <a:latin typeface="Corbel"/>
              </a:rPr>
              <a:t>: </a:t>
            </a:r>
            <a:r>
              <a:rPr lang="en-GB" sz="1400" b="0" dirty="0">
                <a:solidFill>
                  <a:schemeClr val="tx1">
                    <a:lumMod val="50000"/>
                    <a:lumOff val="50000"/>
                  </a:schemeClr>
                </a:solidFill>
                <a:effectLst/>
              </a:rPr>
              <a:t>General principles and requirements for bodies </a:t>
            </a:r>
            <a:r>
              <a:rPr lang="en-GB" sz="1400" b="1" dirty="0">
                <a:solidFill>
                  <a:schemeClr val="tx1">
                    <a:lumMod val="50000"/>
                    <a:lumOff val="50000"/>
                  </a:schemeClr>
                </a:solidFill>
                <a:effectLst/>
              </a:rPr>
              <a:t>validating and verifying environmental</a:t>
            </a:r>
            <a:r>
              <a:rPr lang="en-GB" sz="1400" b="0" dirty="0">
                <a:solidFill>
                  <a:schemeClr val="tx1">
                    <a:lumMod val="50000"/>
                    <a:lumOff val="50000"/>
                  </a:schemeClr>
                </a:solidFill>
                <a:effectLst/>
              </a:rPr>
              <a:t> </a:t>
            </a:r>
            <a:r>
              <a:rPr lang="en-GB" sz="1400" b="1" dirty="0">
                <a:solidFill>
                  <a:schemeClr val="tx1">
                    <a:lumMod val="50000"/>
                    <a:lumOff val="50000"/>
                  </a:schemeClr>
                </a:solidFill>
                <a:effectLst/>
              </a:rPr>
              <a:t>information</a:t>
            </a:r>
          </a:p>
          <a:p>
            <a:pPr>
              <a:spcAft>
                <a:spcPts val="600"/>
              </a:spcAft>
            </a:pPr>
            <a:r>
              <a:rPr lang="en-GB" sz="1400" b="1" dirty="0">
                <a:solidFill>
                  <a:schemeClr val="tx1">
                    <a:lumMod val="50000"/>
                    <a:lumOff val="50000"/>
                  </a:schemeClr>
                </a:solidFill>
                <a:latin typeface="Corbel"/>
              </a:rPr>
              <a:t>ISO 14066</a:t>
            </a:r>
            <a:r>
              <a:rPr lang="en-GB" sz="1400" dirty="0">
                <a:solidFill>
                  <a:schemeClr val="tx1">
                    <a:lumMod val="50000"/>
                    <a:lumOff val="50000"/>
                  </a:schemeClr>
                </a:solidFill>
                <a:latin typeface="Corbel"/>
              </a:rPr>
              <a:t>: </a:t>
            </a:r>
            <a:r>
              <a:rPr lang="en-GB" sz="1400" b="0" i="0" dirty="0">
                <a:solidFill>
                  <a:schemeClr val="tx1">
                    <a:lumMod val="50000"/>
                    <a:lumOff val="50000"/>
                  </a:schemeClr>
                </a:solidFill>
                <a:effectLst/>
                <a:latin typeface="Inter var ISO"/>
              </a:rPr>
              <a:t>Greenhouse gases — Competence requirements for </a:t>
            </a:r>
            <a:r>
              <a:rPr lang="en-GB" sz="1400" b="1" i="0" dirty="0">
                <a:solidFill>
                  <a:schemeClr val="tx1">
                    <a:lumMod val="50000"/>
                    <a:lumOff val="50000"/>
                  </a:schemeClr>
                </a:solidFill>
                <a:effectLst/>
                <a:latin typeface="Inter var ISO"/>
              </a:rPr>
              <a:t>greenhouse gas validation teams and verification teams</a:t>
            </a:r>
          </a:p>
          <a:p>
            <a:pPr>
              <a:spcAft>
                <a:spcPts val="600"/>
              </a:spcAft>
            </a:pPr>
            <a:r>
              <a:rPr lang="en-GB" sz="1400" b="1" dirty="0">
                <a:solidFill>
                  <a:schemeClr val="tx1">
                    <a:lumMod val="50000"/>
                    <a:lumOff val="50000"/>
                  </a:schemeClr>
                </a:solidFill>
                <a:latin typeface="Corbel"/>
              </a:rPr>
              <a:t>ISO 14067</a:t>
            </a:r>
            <a:r>
              <a:rPr lang="en-GB" sz="1400" dirty="0">
                <a:solidFill>
                  <a:schemeClr val="tx1">
                    <a:lumMod val="50000"/>
                    <a:lumOff val="50000"/>
                  </a:schemeClr>
                </a:solidFill>
                <a:latin typeface="Corbel"/>
              </a:rPr>
              <a:t>: </a:t>
            </a:r>
            <a:r>
              <a:rPr lang="en-GB" sz="1400" b="0" i="0" dirty="0">
                <a:solidFill>
                  <a:schemeClr val="tx1">
                    <a:lumMod val="50000"/>
                    <a:lumOff val="50000"/>
                  </a:schemeClr>
                </a:solidFill>
                <a:effectLst/>
                <a:latin typeface="Inter var ISO"/>
              </a:rPr>
              <a:t>Greenhouse gases — Carbon </a:t>
            </a:r>
            <a:r>
              <a:rPr lang="en-GB" sz="1400" b="1" i="0" dirty="0">
                <a:solidFill>
                  <a:schemeClr val="tx1">
                    <a:lumMod val="50000"/>
                    <a:lumOff val="50000"/>
                  </a:schemeClr>
                </a:solidFill>
                <a:effectLst/>
                <a:latin typeface="Inter var ISO"/>
              </a:rPr>
              <a:t>footprint of products </a:t>
            </a:r>
            <a:r>
              <a:rPr lang="en-GB" sz="1400" b="0" i="0" dirty="0">
                <a:solidFill>
                  <a:schemeClr val="tx1">
                    <a:lumMod val="50000"/>
                    <a:lumOff val="50000"/>
                  </a:schemeClr>
                </a:solidFill>
                <a:effectLst/>
                <a:latin typeface="Inter var ISO"/>
              </a:rPr>
              <a:t>— Requirements and guidelines for quantification</a:t>
            </a:r>
          </a:p>
        </p:txBody>
      </p:sp>
    </p:spTree>
    <p:custDataLst>
      <p:tags r:id="rId1"/>
    </p:custDataLst>
    <p:extLst>
      <p:ext uri="{BB962C8B-B14F-4D97-AF65-F5344CB8AC3E}">
        <p14:creationId xmlns:p14="http://schemas.microsoft.com/office/powerpoint/2010/main" val="3670563594"/>
      </p:ext>
    </p:extLst>
  </p:cSld>
  <p:clrMapOvr>
    <a:masterClrMapping/>
  </p:clrMapOvr>
  <mc:AlternateContent xmlns:mc="http://schemas.openxmlformats.org/markup-compatibility/2006">
    <mc:Choice xmlns:p14="http://schemas.microsoft.com/office/powerpoint/2010/main" Requires="p14">
      <p:transition spd="slow" p14:dur="2000" advTm="40924"/>
    </mc:Choice>
    <mc:Fallback>
      <p:transition spd="slow" advTm="4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2488-0EE1-09C1-0109-65A29E151593}"/>
              </a:ext>
            </a:extLst>
          </p:cNvPr>
          <p:cNvSpPr>
            <a:spLocks noGrp="1"/>
          </p:cNvSpPr>
          <p:nvPr>
            <p:ph type="title"/>
          </p:nvPr>
        </p:nvSpPr>
        <p:spPr/>
        <p:txBody>
          <a:bodyPr>
            <a:normAutofit/>
          </a:bodyPr>
          <a:lstStyle/>
          <a:p>
            <a:r>
              <a:rPr lang="en-GB"/>
              <a:t>How is the LCA used in practice for eligibility, CORC reporting and auditing, and </a:t>
            </a:r>
            <a:r>
              <a:rPr lang="en-GB" i="1"/>
              <a:t>pre-CORCs</a:t>
            </a:r>
            <a:r>
              <a:rPr lang="en-GB"/>
              <a:t>? </a:t>
            </a:r>
            <a:endParaRPr lang="fr-FR"/>
          </a:p>
        </p:txBody>
      </p:sp>
      <p:sp>
        <p:nvSpPr>
          <p:cNvPr id="3" name="Content Placeholder 2">
            <a:extLst>
              <a:ext uri="{FF2B5EF4-FFF2-40B4-BE49-F238E27FC236}">
                <a16:creationId xmlns:a16="http://schemas.microsoft.com/office/drawing/2014/main" id="{5EDBFDF4-BC50-BD62-FFA4-D4D6C0574AF9}"/>
              </a:ext>
            </a:extLst>
          </p:cNvPr>
          <p:cNvSpPr>
            <a:spLocks noGrp="1"/>
          </p:cNvSpPr>
          <p:nvPr>
            <p:ph idx="1"/>
          </p:nvPr>
        </p:nvSpPr>
        <p:spPr>
          <a:xfrm>
            <a:off x="-34290" y="1898049"/>
            <a:ext cx="3109111" cy="4594825"/>
          </a:xfrm>
        </p:spPr>
        <p:txBody>
          <a:bodyPr>
            <a:normAutofit lnSpcReduction="10000"/>
          </a:bodyPr>
          <a:lstStyle/>
          <a:p>
            <a:pPr marL="0" indent="0" algn="ctr">
              <a:buNone/>
            </a:pPr>
            <a:r>
              <a:rPr lang="en-GB" b="1" dirty="0"/>
              <a:t>1. Project eligibility</a:t>
            </a:r>
          </a:p>
          <a:p>
            <a:pPr marL="0" indent="0">
              <a:buNone/>
            </a:pPr>
            <a:r>
              <a:rPr lang="en-GB" sz="1400" dirty="0"/>
              <a:t>A project applies to Puro for eligibility under a given removal method.</a:t>
            </a:r>
          </a:p>
          <a:p>
            <a:pPr marL="0" indent="0">
              <a:buNone/>
            </a:pPr>
            <a:r>
              <a:rPr lang="en-GB" sz="1400" dirty="0"/>
              <a:t>The project submits information to Puro, including an LCA report demonstrating net-negativity in line with required scope.</a:t>
            </a:r>
          </a:p>
          <a:p>
            <a:pPr marL="0" indent="0">
              <a:buNone/>
            </a:pPr>
            <a:r>
              <a:rPr lang="en-GB" sz="1400" dirty="0"/>
              <a:t>The LCA is checked by Puro to ensure that all emissions are included and that system boundaries are correct. If approved, the project is deemed eligible and can be registered. </a:t>
            </a:r>
          </a:p>
          <a:p>
            <a:pPr marL="0" indent="0">
              <a:buNone/>
            </a:pPr>
            <a:r>
              <a:rPr lang="en-GB" sz="1400" i="1" dirty="0">
                <a:solidFill>
                  <a:schemeClr val="tx2"/>
                </a:solidFill>
              </a:rPr>
              <a:t>This LCA check demonstrates the confidence we have in the removal activity being net-negative but does not guarantee issuance of credits.</a:t>
            </a:r>
          </a:p>
        </p:txBody>
      </p:sp>
      <p:sp>
        <p:nvSpPr>
          <p:cNvPr id="4" name="Content Placeholder 2">
            <a:extLst>
              <a:ext uri="{FF2B5EF4-FFF2-40B4-BE49-F238E27FC236}">
                <a16:creationId xmlns:a16="http://schemas.microsoft.com/office/drawing/2014/main" id="{71A7BCFC-D35C-CE89-923F-D390277B5396}"/>
              </a:ext>
            </a:extLst>
          </p:cNvPr>
          <p:cNvSpPr txBox="1">
            <a:spLocks/>
          </p:cNvSpPr>
          <p:nvPr/>
        </p:nvSpPr>
        <p:spPr>
          <a:xfrm>
            <a:off x="3029101" y="1898049"/>
            <a:ext cx="3109111" cy="459482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dirty="0"/>
              <a:t>2. Reporting of CORCs for a production period</a:t>
            </a:r>
            <a:endParaRPr lang="fr-FR" b="1" dirty="0"/>
          </a:p>
          <a:p>
            <a:pPr marL="0" indent="0">
              <a:buNone/>
            </a:pPr>
            <a:r>
              <a:rPr lang="en-GB" sz="1400" dirty="0"/>
              <a:t>The project submits a CORC production report (in Excel), which includes the emissions and stored carbon from the LCA report to calculate the net-negativity. </a:t>
            </a:r>
          </a:p>
          <a:p>
            <a:pPr marL="0" indent="0">
              <a:buNone/>
            </a:pPr>
            <a:r>
              <a:rPr lang="en-GB" sz="1400" dirty="0"/>
              <a:t>The values specific to the production period must be updated (e.g. produced volume, transport distances, carbon contents).</a:t>
            </a:r>
          </a:p>
          <a:p>
            <a:pPr marL="0" indent="0">
              <a:buNone/>
            </a:pPr>
            <a:r>
              <a:rPr lang="en-GB" sz="1400" i="1" dirty="0">
                <a:solidFill>
                  <a:schemeClr val="tx2"/>
                </a:solidFill>
              </a:rPr>
              <a:t>The CORC production report (Output Report) is submitted together with the rest of the audit package.</a:t>
            </a:r>
            <a:endParaRPr lang="en-GB" sz="1400" b="1" dirty="0">
              <a:solidFill>
                <a:schemeClr val="tx2"/>
              </a:solidFill>
            </a:endParaRPr>
          </a:p>
        </p:txBody>
      </p:sp>
      <p:sp>
        <p:nvSpPr>
          <p:cNvPr id="5" name="Content Placeholder 2">
            <a:extLst>
              <a:ext uri="{FF2B5EF4-FFF2-40B4-BE49-F238E27FC236}">
                <a16:creationId xmlns:a16="http://schemas.microsoft.com/office/drawing/2014/main" id="{1A981E86-C424-F4AB-997B-58B1F64B93F2}"/>
              </a:ext>
            </a:extLst>
          </p:cNvPr>
          <p:cNvSpPr txBox="1">
            <a:spLocks/>
          </p:cNvSpPr>
          <p:nvPr/>
        </p:nvSpPr>
        <p:spPr>
          <a:xfrm>
            <a:off x="6126668" y="1898048"/>
            <a:ext cx="3152431" cy="526856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900" b="1" dirty="0"/>
              <a:t>3. Auditing of CORCs for a production period</a:t>
            </a:r>
            <a:endParaRPr lang="en-GB" sz="2900" dirty="0"/>
          </a:p>
          <a:p>
            <a:pPr marL="0" indent="0" fontAlgn="base">
              <a:buNone/>
            </a:pPr>
            <a:r>
              <a:rPr lang="en-GB" sz="2000" dirty="0"/>
              <a:t>The audit package is submitted by the project and sent to the auditors, first year as combined Production Facility audit (eligibility verification) and annual Output Audit (performance verification).</a:t>
            </a:r>
            <a:r>
              <a:rPr lang="en-US" sz="2000" dirty="0"/>
              <a:t>​</a:t>
            </a:r>
          </a:p>
          <a:p>
            <a:pPr marL="0" indent="0" fontAlgn="base">
              <a:buNone/>
            </a:pPr>
            <a:r>
              <a:rPr lang="en-GB" sz="2000" dirty="0"/>
              <a:t>Among other items, the auditors verifies the volumes of materials and emissions  reported for the period are aligned with the values for those in the LCA.</a:t>
            </a:r>
            <a:r>
              <a:rPr lang="en-US" sz="2000" dirty="0"/>
              <a:t>​</a:t>
            </a:r>
          </a:p>
          <a:p>
            <a:pPr marL="0" indent="0" fontAlgn="base">
              <a:buNone/>
            </a:pPr>
            <a:r>
              <a:rPr lang="en-GB" sz="2000" dirty="0"/>
              <a:t>If no inconsistencies are identified, the auditor verifies that the CORC volume is correct for the reporting period.</a:t>
            </a:r>
            <a:r>
              <a:rPr lang="en-US" sz="2000" dirty="0"/>
              <a:t>​</a:t>
            </a:r>
          </a:p>
          <a:p>
            <a:pPr marL="0" indent="0" fontAlgn="base">
              <a:buNone/>
            </a:pPr>
            <a:r>
              <a:rPr lang="en-GB" sz="2000" i="1" dirty="0">
                <a:solidFill>
                  <a:schemeClr val="tx2"/>
                </a:solidFill>
              </a:rPr>
              <a:t>The audit report is processed by Puro and the verified number of CORCs are issued to the registry.</a:t>
            </a:r>
            <a:endParaRPr lang="en-US" sz="2000" dirty="0">
              <a:solidFill>
                <a:schemeClr val="tx2"/>
              </a:solidFill>
            </a:endParaRPr>
          </a:p>
        </p:txBody>
      </p:sp>
      <p:sp>
        <p:nvSpPr>
          <p:cNvPr id="6" name="Content Placeholder 2">
            <a:extLst>
              <a:ext uri="{FF2B5EF4-FFF2-40B4-BE49-F238E27FC236}">
                <a16:creationId xmlns:a16="http://schemas.microsoft.com/office/drawing/2014/main" id="{092514B9-6566-6759-6591-0002246AF9C2}"/>
              </a:ext>
            </a:extLst>
          </p:cNvPr>
          <p:cNvSpPr txBox="1">
            <a:spLocks/>
          </p:cNvSpPr>
          <p:nvPr/>
        </p:nvSpPr>
        <p:spPr>
          <a:xfrm>
            <a:off x="9349696" y="2041083"/>
            <a:ext cx="2785154" cy="4588950"/>
          </a:xfrm>
          <a:prstGeom prst="rect">
            <a:avLst/>
          </a:prstGeom>
          <a:ln>
            <a:solidFill>
              <a:schemeClr val="tx2"/>
            </a:solidFill>
          </a:ln>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b="1" dirty="0"/>
              <a:t>What about </a:t>
            </a:r>
            <a:r>
              <a:rPr lang="en-US" dirty="0"/>
              <a:t>​</a:t>
            </a:r>
            <a:br>
              <a:rPr lang="en-US" dirty="0"/>
            </a:br>
            <a:r>
              <a:rPr lang="en-GB" b="1" dirty="0"/>
              <a:t>project in planning phase?</a:t>
            </a:r>
            <a:r>
              <a:rPr lang="en-US" dirty="0"/>
              <a:t>​</a:t>
            </a:r>
          </a:p>
          <a:p>
            <a:pPr marL="0" indent="0" fontAlgn="base">
              <a:buNone/>
            </a:pPr>
            <a:r>
              <a:rPr lang="en-GB" sz="1400" dirty="0"/>
              <a:t>The LCA requirements are the same, but data is allowed to be estimates. ​</a:t>
            </a:r>
          </a:p>
          <a:p>
            <a:pPr marL="0" indent="0" fontAlgn="base">
              <a:buNone/>
            </a:pPr>
            <a:r>
              <a:rPr lang="en-GB" sz="1400" dirty="0"/>
              <a:t>The planning phase LCA is checked by Puro to ensure that all emissions are included and that system boundaries are correct. ​</a:t>
            </a:r>
          </a:p>
          <a:p>
            <a:pPr marL="0" indent="0" fontAlgn="base">
              <a:buNone/>
            </a:pPr>
            <a:r>
              <a:rPr lang="en-GB" sz="1400" dirty="0"/>
              <a:t>When the project is up and running, the LCA must be recalibrated with real measured data of emissions and stored/injected carbon of the first operational months.​</a:t>
            </a:r>
          </a:p>
          <a:p>
            <a:pPr marL="0" indent="0" algn="ctr">
              <a:buFont typeface="Arial" panose="020B0604020202020204" pitchFamily="34" charset="0"/>
              <a:buNone/>
            </a:pPr>
            <a:endParaRPr lang="en-GB" sz="1400" dirty="0"/>
          </a:p>
        </p:txBody>
      </p:sp>
      <p:pic>
        <p:nvPicPr>
          <p:cNvPr id="27" name="Audio 26">
            <a:hlinkClick r:id="" action="ppaction://media"/>
            <a:extLst>
              <a:ext uri="{FF2B5EF4-FFF2-40B4-BE49-F238E27FC236}">
                <a16:creationId xmlns:a16="http://schemas.microsoft.com/office/drawing/2014/main" id="{DD3A9149-D2E7-E486-1693-8C9A4F17D004}"/>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29112"/>
      </p:ext>
    </p:extLst>
  </p:cSld>
  <p:clrMapOvr>
    <a:masterClrMapping/>
  </p:clrMapOvr>
  <mc:AlternateContent xmlns:mc="http://schemas.openxmlformats.org/markup-compatibility/2006">
    <mc:Choice xmlns:p14="http://schemas.microsoft.com/office/powerpoint/2010/main" Requires="p14">
      <p:transition spd="slow" p14:dur="2000" advTm="206885"/>
    </mc:Choice>
    <mc:Fallback>
      <p:transition spd="slow" advTm="20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7"/>
                </p:tgtEl>
              </p:cMediaNode>
            </p:audio>
          </p:childTnLst>
        </p:cTn>
      </p:par>
    </p:tnLst>
    <p:bldLst>
      <p:bldP spid="3" grpId="0" uiExpand="1" build="p"/>
      <p:bldP spid="4" grpId="0" build="allAtOnce"/>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07E2-3830-B93B-83E9-9AB5CBA302A6}"/>
              </a:ext>
            </a:extLst>
          </p:cNvPr>
          <p:cNvSpPr>
            <a:spLocks noGrp="1"/>
          </p:cNvSpPr>
          <p:nvPr>
            <p:ph type="title"/>
          </p:nvPr>
        </p:nvSpPr>
        <p:spPr>
          <a:xfrm>
            <a:off x="838200" y="365125"/>
            <a:ext cx="10770704" cy="1325563"/>
          </a:xfrm>
        </p:spPr>
        <p:txBody>
          <a:bodyPr/>
          <a:lstStyle/>
          <a:p>
            <a:r>
              <a:rPr lang="en-GB"/>
              <a:t>Supporting templates provided to registered suppliers</a:t>
            </a:r>
            <a:endParaRPr lang="fr-FR"/>
          </a:p>
        </p:txBody>
      </p:sp>
      <p:sp>
        <p:nvSpPr>
          <p:cNvPr id="3" name="Content Placeholder 2">
            <a:extLst>
              <a:ext uri="{FF2B5EF4-FFF2-40B4-BE49-F238E27FC236}">
                <a16:creationId xmlns:a16="http://schemas.microsoft.com/office/drawing/2014/main" id="{3F6C0BB0-23E3-1D6E-E34C-665900486606}"/>
              </a:ext>
            </a:extLst>
          </p:cNvPr>
          <p:cNvSpPr>
            <a:spLocks noGrp="1"/>
          </p:cNvSpPr>
          <p:nvPr>
            <p:ph idx="1"/>
          </p:nvPr>
        </p:nvSpPr>
        <p:spPr>
          <a:xfrm>
            <a:off x="507676" y="1754595"/>
            <a:ext cx="5198191" cy="4351338"/>
          </a:xfrm>
        </p:spPr>
        <p:txBody>
          <a:bodyPr vert="horz" lIns="91440" tIns="45720" rIns="91440" bIns="45720" rtlCol="0" anchor="t">
            <a:normAutofit/>
          </a:bodyPr>
          <a:lstStyle/>
          <a:p>
            <a:r>
              <a:rPr lang="en-GB" b="1" dirty="0">
                <a:latin typeface="Corbel"/>
              </a:rPr>
              <a:t>LCA Report template</a:t>
            </a:r>
            <a:r>
              <a:rPr lang="en-GB" dirty="0">
                <a:latin typeface="Corbel"/>
              </a:rPr>
              <a:t> (as .docx file): illustrate the general structure of an LCA report</a:t>
            </a:r>
          </a:p>
          <a:p>
            <a:r>
              <a:rPr lang="en-GB" b="1" dirty="0">
                <a:latin typeface="Corbel"/>
              </a:rPr>
              <a:t>LCA Result reporting template</a:t>
            </a:r>
            <a:r>
              <a:rPr lang="en-GB" dirty="0">
                <a:latin typeface="Corbel"/>
              </a:rPr>
              <a:t> (as .xlsx file): detailed results must be shared with Puro using a table format as demonstrated in this template; in particular if the LCA Model is not available to Puro because it was performed in a third-party software (e.g. </a:t>
            </a:r>
            <a:r>
              <a:rPr lang="en-GB" dirty="0" err="1">
                <a:latin typeface="Corbel"/>
              </a:rPr>
              <a:t>SimaPro</a:t>
            </a:r>
            <a:r>
              <a:rPr lang="en-GB" dirty="0">
                <a:latin typeface="Corbel"/>
              </a:rPr>
              <a:t>, Gabi, or other LCA software).</a:t>
            </a:r>
          </a:p>
          <a:p>
            <a:r>
              <a:rPr lang="en-GB" b="1" dirty="0">
                <a:latin typeface="Corbel"/>
              </a:rPr>
              <a:t>LCA Model template</a:t>
            </a:r>
            <a:r>
              <a:rPr lang="en-GB" dirty="0">
                <a:latin typeface="Corbel"/>
              </a:rPr>
              <a:t> (as .xlsx file): illustrates how to structure an LCA in Excel to meet our transparency requirements and can be combined to CORC reporting documents for Output Audits.</a:t>
            </a:r>
          </a:p>
          <a:p>
            <a:endParaRPr lang="en-GB" dirty="0"/>
          </a:p>
          <a:p>
            <a:endParaRPr lang="fr-FR" dirty="0"/>
          </a:p>
        </p:txBody>
      </p:sp>
      <p:pic>
        <p:nvPicPr>
          <p:cNvPr id="23" name="Audio 22">
            <a:hlinkClick r:id="" action="ppaction://media"/>
            <a:extLst>
              <a:ext uri="{FF2B5EF4-FFF2-40B4-BE49-F238E27FC236}">
                <a16:creationId xmlns:a16="http://schemas.microsoft.com/office/drawing/2014/main" id="{68B6B7C6-90D0-75D2-B51A-64390D086D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881B7813-CC32-53A4-F574-F008E4707518}"/>
              </a:ext>
            </a:extLst>
          </p:cNvPr>
          <p:cNvPicPr>
            <a:picLocks noChangeAspect="1"/>
          </p:cNvPicPr>
          <p:nvPr/>
        </p:nvPicPr>
        <p:blipFill>
          <a:blip r:embed="rId5"/>
          <a:stretch>
            <a:fillRect/>
          </a:stretch>
        </p:blipFill>
        <p:spPr>
          <a:xfrm>
            <a:off x="7518400" y="4602345"/>
            <a:ext cx="3208960" cy="2043849"/>
          </a:xfrm>
          <a:prstGeom prst="rect">
            <a:avLst/>
          </a:prstGeom>
        </p:spPr>
      </p:pic>
      <p:graphicFrame>
        <p:nvGraphicFramePr>
          <p:cNvPr id="5" name="Table 4">
            <a:extLst>
              <a:ext uri="{FF2B5EF4-FFF2-40B4-BE49-F238E27FC236}">
                <a16:creationId xmlns:a16="http://schemas.microsoft.com/office/drawing/2014/main" id="{7F61D341-ACE2-0AA6-7D1C-0A7A1185BF8A}"/>
              </a:ext>
            </a:extLst>
          </p:cNvPr>
          <p:cNvGraphicFramePr>
            <a:graphicFrameLocks noGrp="1"/>
          </p:cNvGraphicFramePr>
          <p:nvPr>
            <p:extLst>
              <p:ext uri="{D42A27DB-BD31-4B8C-83A1-F6EECF244321}">
                <p14:modId xmlns:p14="http://schemas.microsoft.com/office/powerpoint/2010/main" val="422152013"/>
              </p:ext>
            </p:extLst>
          </p:nvPr>
        </p:nvGraphicFramePr>
        <p:xfrm>
          <a:off x="6655864" y="1694816"/>
          <a:ext cx="5198191" cy="2618179"/>
        </p:xfrm>
        <a:graphic>
          <a:graphicData uri="http://schemas.openxmlformats.org/drawingml/2006/table">
            <a:tbl>
              <a:tblPr firstRow="1" firstCol="1" bandRow="1">
                <a:tableStyleId>{5C22544A-7EE6-4342-B048-85BDC9FD1C3A}</a:tableStyleId>
              </a:tblPr>
              <a:tblGrid>
                <a:gridCol w="615731">
                  <a:extLst>
                    <a:ext uri="{9D8B030D-6E8A-4147-A177-3AD203B41FA5}">
                      <a16:colId xmlns:a16="http://schemas.microsoft.com/office/drawing/2014/main" val="2812474877"/>
                    </a:ext>
                  </a:extLst>
                </a:gridCol>
                <a:gridCol w="529729">
                  <a:extLst>
                    <a:ext uri="{9D8B030D-6E8A-4147-A177-3AD203B41FA5}">
                      <a16:colId xmlns:a16="http://schemas.microsoft.com/office/drawing/2014/main" val="2927735396"/>
                    </a:ext>
                  </a:extLst>
                </a:gridCol>
                <a:gridCol w="674936">
                  <a:extLst>
                    <a:ext uri="{9D8B030D-6E8A-4147-A177-3AD203B41FA5}">
                      <a16:colId xmlns:a16="http://schemas.microsoft.com/office/drawing/2014/main" val="3668714341"/>
                    </a:ext>
                  </a:extLst>
                </a:gridCol>
                <a:gridCol w="675559">
                  <a:extLst>
                    <a:ext uri="{9D8B030D-6E8A-4147-A177-3AD203B41FA5}">
                      <a16:colId xmlns:a16="http://schemas.microsoft.com/office/drawing/2014/main" val="2519477762"/>
                    </a:ext>
                  </a:extLst>
                </a:gridCol>
                <a:gridCol w="675559">
                  <a:extLst>
                    <a:ext uri="{9D8B030D-6E8A-4147-A177-3AD203B41FA5}">
                      <a16:colId xmlns:a16="http://schemas.microsoft.com/office/drawing/2014/main" val="1853536824"/>
                    </a:ext>
                  </a:extLst>
                </a:gridCol>
                <a:gridCol w="675559">
                  <a:extLst>
                    <a:ext uri="{9D8B030D-6E8A-4147-A177-3AD203B41FA5}">
                      <a16:colId xmlns:a16="http://schemas.microsoft.com/office/drawing/2014/main" val="4085555737"/>
                    </a:ext>
                  </a:extLst>
                </a:gridCol>
                <a:gridCol w="675559">
                  <a:extLst>
                    <a:ext uri="{9D8B030D-6E8A-4147-A177-3AD203B41FA5}">
                      <a16:colId xmlns:a16="http://schemas.microsoft.com/office/drawing/2014/main" val="3552306483"/>
                    </a:ext>
                  </a:extLst>
                </a:gridCol>
                <a:gridCol w="675559">
                  <a:extLst>
                    <a:ext uri="{9D8B030D-6E8A-4147-A177-3AD203B41FA5}">
                      <a16:colId xmlns:a16="http://schemas.microsoft.com/office/drawing/2014/main" val="1709820991"/>
                    </a:ext>
                  </a:extLst>
                </a:gridCol>
              </a:tblGrid>
              <a:tr h="179779">
                <a:tc gridSpan="2">
                  <a:txBody>
                    <a:bodyPr/>
                    <a:lstStyle/>
                    <a:p>
                      <a:pPr algn="ctr"/>
                      <a:r>
                        <a:rPr lang="en-GB" sz="900" dirty="0">
                          <a:effectLst/>
                        </a:rPr>
                        <a:t>Contribution levels</a:t>
                      </a:r>
                      <a:endParaRPr lang="en-GB" dirty="0">
                        <a:effectLst/>
                      </a:endParaRPr>
                    </a:p>
                  </a:txBody>
                  <a:tcPr marL="68580" marR="68580" marT="0" marB="0" anchor="ctr"/>
                </a:tc>
                <a:tc hMerge="1">
                  <a:txBody>
                    <a:bodyPr/>
                    <a:lstStyle/>
                    <a:p>
                      <a:endParaRPr lang="en-GB"/>
                    </a:p>
                  </a:txBody>
                  <a:tcPr/>
                </a:tc>
                <a:tc gridSpan="6">
                  <a:txBody>
                    <a:bodyPr/>
                    <a:lstStyle/>
                    <a:p>
                      <a:pPr algn="ctr"/>
                      <a:r>
                        <a:rPr lang="en-GB" sz="800" dirty="0">
                          <a:effectLst/>
                        </a:rPr>
                        <a:t>Per tonne of biochar produced and used</a:t>
                      </a:r>
                      <a:endParaRPr lang="en-GB" dirty="0">
                        <a:effectLst/>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15176163"/>
                  </a:ext>
                </a:extLst>
              </a:tr>
              <a:tr h="228810">
                <a:tc>
                  <a:txBody>
                    <a:bodyPr/>
                    <a:lstStyle/>
                    <a:p>
                      <a:pPr algn="ctr"/>
                      <a:r>
                        <a:rPr lang="en-GB" sz="900" dirty="0">
                          <a:effectLst/>
                        </a:rPr>
                        <a:t>Level-1</a:t>
                      </a:r>
                      <a:endParaRPr lang="en-GB" dirty="0">
                        <a:effectLst/>
                      </a:endParaRPr>
                    </a:p>
                  </a:txBody>
                  <a:tcPr marL="68580" marR="68580" marT="0" marB="0" anchor="ctr"/>
                </a:tc>
                <a:tc>
                  <a:txBody>
                    <a:bodyPr/>
                    <a:lstStyle/>
                    <a:p>
                      <a:pPr algn="ctr"/>
                      <a:r>
                        <a:rPr lang="en-GB" sz="900" dirty="0">
                          <a:effectLst/>
                        </a:rPr>
                        <a:t>Level-2</a:t>
                      </a:r>
                      <a:endParaRPr lang="en-GB" dirty="0">
                        <a:effectLst/>
                      </a:endParaRPr>
                    </a:p>
                  </a:txBody>
                  <a:tcPr marL="68580" marR="68580" marT="0" marB="0" anchor="ctr"/>
                </a:tc>
                <a:tc>
                  <a:txBody>
                    <a:bodyPr/>
                    <a:lstStyle/>
                    <a:p>
                      <a:pPr algn="ctr"/>
                      <a:r>
                        <a:rPr lang="en-GB" sz="800" dirty="0">
                          <a:effectLst/>
                        </a:rPr>
                        <a:t>CC in kg CO2-eq</a:t>
                      </a:r>
                      <a:endParaRPr lang="en-GB" dirty="0">
                        <a:effectLst/>
                      </a:endParaRPr>
                    </a:p>
                  </a:txBody>
                  <a:tcPr marL="68580" marR="68580" marT="0" marB="0" anchor="ctr"/>
                </a:tc>
                <a:tc>
                  <a:txBody>
                    <a:bodyPr/>
                    <a:lstStyle/>
                    <a:p>
                      <a:pPr algn="ctr"/>
                      <a:r>
                        <a:rPr lang="en-GB" sz="800" dirty="0">
                          <a:effectLst/>
                        </a:rPr>
                        <a:t>kg-CO2 fossil</a:t>
                      </a:r>
                      <a:endParaRPr lang="en-GB" dirty="0">
                        <a:effectLst/>
                      </a:endParaRPr>
                    </a:p>
                  </a:txBody>
                  <a:tcPr marL="68580" marR="68580" marT="0" marB="0" anchor="ctr"/>
                </a:tc>
                <a:tc>
                  <a:txBody>
                    <a:bodyPr/>
                    <a:lstStyle/>
                    <a:p>
                      <a:pPr algn="ctr"/>
                      <a:r>
                        <a:rPr lang="en-GB" sz="800" dirty="0">
                          <a:effectLst/>
                        </a:rPr>
                        <a:t>kg-CO2 biogenic</a:t>
                      </a:r>
                      <a:endParaRPr lang="en-GB" dirty="0">
                        <a:effectLst/>
                      </a:endParaRPr>
                    </a:p>
                  </a:txBody>
                  <a:tcPr marL="68580" marR="68580" marT="0" marB="0" anchor="ctr"/>
                </a:tc>
                <a:tc>
                  <a:txBody>
                    <a:bodyPr/>
                    <a:lstStyle/>
                    <a:p>
                      <a:pPr algn="ctr"/>
                      <a:r>
                        <a:rPr lang="en-GB" sz="800" dirty="0">
                          <a:effectLst/>
                        </a:rPr>
                        <a:t>kg CH4 as CO2-eq</a:t>
                      </a:r>
                      <a:endParaRPr lang="en-GB" dirty="0">
                        <a:effectLst/>
                      </a:endParaRPr>
                    </a:p>
                  </a:txBody>
                  <a:tcPr marL="68580" marR="68580" marT="0" marB="0" anchor="ctr"/>
                </a:tc>
                <a:tc>
                  <a:txBody>
                    <a:bodyPr/>
                    <a:lstStyle/>
                    <a:p>
                      <a:pPr algn="ctr"/>
                      <a:r>
                        <a:rPr lang="en-GB" sz="800" dirty="0">
                          <a:effectLst/>
                        </a:rPr>
                        <a:t>kg N2O as CO2-eq</a:t>
                      </a:r>
                      <a:endParaRPr lang="en-GB" dirty="0">
                        <a:effectLst/>
                      </a:endParaRPr>
                    </a:p>
                  </a:txBody>
                  <a:tcPr marL="68580" marR="68580" marT="0" marB="0" anchor="ctr"/>
                </a:tc>
                <a:tc>
                  <a:txBody>
                    <a:bodyPr/>
                    <a:lstStyle/>
                    <a:p>
                      <a:pPr algn="ctr"/>
                      <a:r>
                        <a:rPr lang="en-GB" sz="800" dirty="0">
                          <a:effectLst/>
                        </a:rPr>
                        <a:t>kg </a:t>
                      </a:r>
                      <a:r>
                        <a:rPr lang="en-GB" sz="800" dirty="0" err="1">
                          <a:effectLst/>
                        </a:rPr>
                        <a:t>oGHG</a:t>
                      </a:r>
                      <a:r>
                        <a:rPr lang="en-GB" sz="800" dirty="0">
                          <a:effectLst/>
                        </a:rPr>
                        <a:t> as CO2-eq</a:t>
                      </a:r>
                      <a:endParaRPr lang="en-GB" dirty="0">
                        <a:effectLst/>
                      </a:endParaRPr>
                    </a:p>
                  </a:txBody>
                  <a:tcPr marL="68580" marR="68580" marT="0" marB="0" anchor="ctr"/>
                </a:tc>
                <a:extLst>
                  <a:ext uri="{0D108BD9-81ED-4DB2-BD59-A6C34878D82A}">
                    <a16:rowId xmlns:a16="http://schemas.microsoft.com/office/drawing/2014/main" val="4082883299"/>
                  </a:ext>
                </a:extLst>
              </a:tr>
              <a:tr h="253325">
                <a:tc>
                  <a:txBody>
                    <a:bodyPr/>
                    <a:lstStyle/>
                    <a:p>
                      <a:pPr algn="ctr"/>
                      <a:r>
                        <a:rPr lang="en-GB" sz="900" dirty="0" err="1">
                          <a:effectLst/>
                        </a:rPr>
                        <a:t>E</a:t>
                      </a:r>
                      <a:r>
                        <a:rPr lang="en-GB" sz="900" baseline="-25000" dirty="0" err="1">
                          <a:effectLst/>
                        </a:rPr>
                        <a:t>biomass</a:t>
                      </a:r>
                      <a:endParaRPr lang="en-GB" dirty="0" err="1">
                        <a:effectLst/>
                      </a:endParaRPr>
                    </a:p>
                  </a:txBody>
                  <a:tcPr marL="68580" marR="68580" marT="0" marB="0" anchor="ctr"/>
                </a:tc>
                <a:tc>
                  <a:txBody>
                    <a:bodyPr/>
                    <a:lstStyle/>
                    <a:p>
                      <a:pPr algn="ctr"/>
                      <a:r>
                        <a:rPr lang="en-GB" sz="900" dirty="0">
                          <a:effectLst/>
                        </a:rPr>
                        <a:t>Step 1</a:t>
                      </a: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3013948475"/>
                  </a:ext>
                </a:extLst>
              </a:tr>
              <a:tr h="253325">
                <a:tc>
                  <a:txBody>
                    <a:bodyPr/>
                    <a:lstStyle/>
                    <a:p>
                      <a:pPr algn="ctr"/>
                      <a:r>
                        <a:rPr lang="en-GB" sz="900" dirty="0" err="1">
                          <a:effectLst/>
                        </a:rPr>
                        <a:t>E</a:t>
                      </a:r>
                      <a:r>
                        <a:rPr lang="en-GB" sz="900" baseline="-25000" dirty="0" err="1">
                          <a:effectLst/>
                        </a:rPr>
                        <a:t>biomass</a:t>
                      </a:r>
                      <a:endParaRPr lang="en-GB" dirty="0" err="1">
                        <a:effectLst/>
                      </a:endParaRPr>
                    </a:p>
                  </a:txBody>
                  <a:tcPr marL="68580" marR="68580" marT="0" marB="0" anchor="ctr"/>
                </a:tc>
                <a:tc>
                  <a:txBody>
                    <a:bodyPr/>
                    <a:lstStyle/>
                    <a:p>
                      <a:pPr algn="ctr"/>
                      <a:r>
                        <a:rPr lang="en-GB" sz="900" dirty="0">
                          <a:effectLst/>
                        </a:rPr>
                        <a:t>Step 2</a:t>
                      </a: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2451539519"/>
                  </a:ext>
                </a:extLst>
              </a:tr>
              <a:tr h="253325">
                <a:tc>
                  <a:txBody>
                    <a:bodyPr/>
                    <a:lstStyle/>
                    <a:p>
                      <a:pPr algn="ctr"/>
                      <a:r>
                        <a:rPr lang="en-GB" sz="900" dirty="0" err="1">
                          <a:effectLst/>
                        </a:rPr>
                        <a:t>E</a:t>
                      </a:r>
                      <a:r>
                        <a:rPr lang="en-GB" sz="900" baseline="-25000" dirty="0" err="1">
                          <a:effectLst/>
                        </a:rPr>
                        <a:t>production</a:t>
                      </a:r>
                      <a:endParaRPr lang="en-GB" dirty="0" err="1">
                        <a:effectLst/>
                      </a:endParaRPr>
                    </a:p>
                  </a:txBody>
                  <a:tcPr marL="68580" marR="68580" marT="0" marB="0" anchor="ctr"/>
                </a:tc>
                <a:tc>
                  <a:txBody>
                    <a:bodyPr/>
                    <a:lstStyle/>
                    <a:p>
                      <a:pPr algn="ctr"/>
                      <a:r>
                        <a:rPr lang="en-GB" sz="900" dirty="0">
                          <a:effectLst/>
                        </a:rPr>
                        <a:t>Step 3</a:t>
                      </a: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1596112949"/>
                  </a:ext>
                </a:extLst>
              </a:tr>
              <a:tr h="253325">
                <a:tc>
                  <a:txBody>
                    <a:bodyPr/>
                    <a:lstStyle/>
                    <a:p>
                      <a:pPr algn="ctr"/>
                      <a:r>
                        <a:rPr lang="en-GB" sz="900" dirty="0" err="1">
                          <a:effectLst/>
                        </a:rPr>
                        <a:t>E</a:t>
                      </a:r>
                      <a:r>
                        <a:rPr lang="en-GB" sz="900" baseline="-25000" dirty="0" err="1">
                          <a:effectLst/>
                        </a:rPr>
                        <a:t>production</a:t>
                      </a:r>
                      <a:endParaRPr lang="en-GB" dirty="0" err="1">
                        <a:effectLst/>
                      </a:endParaRPr>
                    </a:p>
                  </a:txBody>
                  <a:tcPr marL="68580" marR="68580" marT="0" marB="0" anchor="ctr"/>
                </a:tc>
                <a:tc>
                  <a:txBody>
                    <a:bodyPr/>
                    <a:lstStyle/>
                    <a:p>
                      <a:pPr algn="ctr"/>
                      <a:r>
                        <a:rPr lang="en-GB" sz="900" dirty="0">
                          <a:effectLst/>
                        </a:rPr>
                        <a:t>Step 4</a:t>
                      </a: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315794125"/>
                  </a:ext>
                </a:extLst>
              </a:tr>
              <a:tr h="253325">
                <a:tc>
                  <a:txBody>
                    <a:bodyPr/>
                    <a:lstStyle/>
                    <a:p>
                      <a:pPr algn="ctr"/>
                      <a:r>
                        <a:rPr lang="en-GB" sz="900" dirty="0">
                          <a:effectLst/>
                        </a:rPr>
                        <a:t>E</a:t>
                      </a:r>
                      <a:r>
                        <a:rPr lang="en-GB" sz="900" baseline="-25000" dirty="0">
                          <a:effectLst/>
                        </a:rPr>
                        <a:t>use</a:t>
                      </a:r>
                      <a:endParaRPr lang="en-GB" dirty="0">
                        <a:effectLst/>
                      </a:endParaRPr>
                    </a:p>
                  </a:txBody>
                  <a:tcPr marL="68580" marR="68580" marT="0" marB="0" anchor="ctr"/>
                </a:tc>
                <a:tc>
                  <a:txBody>
                    <a:bodyPr/>
                    <a:lstStyle/>
                    <a:p>
                      <a:pPr algn="ctr"/>
                      <a:r>
                        <a:rPr lang="en-GB" sz="900" dirty="0">
                          <a:effectLst/>
                        </a:rPr>
                        <a:t>Step 5</a:t>
                      </a: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2625573201"/>
                  </a:ext>
                </a:extLst>
              </a:tr>
              <a:tr h="253325">
                <a:tc>
                  <a:txBody>
                    <a:bodyPr/>
                    <a:lstStyle/>
                    <a:p>
                      <a:pPr algn="ctr"/>
                      <a:r>
                        <a:rPr lang="en-GB" sz="900" dirty="0">
                          <a:effectLst/>
                        </a:rPr>
                        <a:t>E</a:t>
                      </a:r>
                      <a:r>
                        <a:rPr lang="en-GB" sz="900" baseline="-25000" dirty="0">
                          <a:effectLst/>
                        </a:rPr>
                        <a:t>use</a:t>
                      </a:r>
                      <a:endParaRPr lang="en-GB" dirty="0">
                        <a:effectLst/>
                      </a:endParaRPr>
                    </a:p>
                  </a:txBody>
                  <a:tcPr marL="68580" marR="68580" marT="0" marB="0" anchor="ctr"/>
                </a:tc>
                <a:tc>
                  <a:txBody>
                    <a:bodyPr/>
                    <a:lstStyle/>
                    <a:p>
                      <a:pPr algn="ctr"/>
                      <a:r>
                        <a:rPr lang="en-GB" sz="900" dirty="0">
                          <a:effectLst/>
                        </a:rPr>
                        <a:t>Step 6</a:t>
                      </a: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3227357201"/>
                  </a:ext>
                </a:extLst>
              </a:tr>
              <a:tr h="253325">
                <a:tc gridSpan="2">
                  <a:txBody>
                    <a:bodyPr/>
                    <a:lstStyle/>
                    <a:p>
                      <a:pPr algn="ctr"/>
                      <a:r>
                        <a:rPr lang="en-GB" sz="900" dirty="0" err="1">
                          <a:effectLst/>
                        </a:rPr>
                        <a:t>E</a:t>
                      </a:r>
                      <a:r>
                        <a:rPr lang="en-GB" sz="900" baseline="-25000" dirty="0" err="1">
                          <a:effectLst/>
                        </a:rPr>
                        <a:t>stored</a:t>
                      </a:r>
                      <a:endParaRPr lang="en-GB" dirty="0" err="1">
                        <a:effectLst/>
                      </a:endParaRPr>
                    </a:p>
                  </a:txBody>
                  <a:tcPr marL="68580" marR="68580" marT="0" marB="0" anchor="ctr"/>
                </a:tc>
                <a:tc hMerge="1">
                  <a:txBody>
                    <a:bodyPr/>
                    <a:lstStyle/>
                    <a:p>
                      <a:endParaRPr lang="en-GB"/>
                    </a:p>
                  </a:txBody>
                  <a:tcP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1713007105"/>
                  </a:ext>
                </a:extLst>
              </a:tr>
              <a:tr h="253325">
                <a:tc gridSpan="2">
                  <a:txBody>
                    <a:bodyPr/>
                    <a:lstStyle/>
                    <a:p>
                      <a:pPr algn="ctr"/>
                      <a:r>
                        <a:rPr lang="en-GB" sz="900" dirty="0">
                          <a:effectLst/>
                        </a:rPr>
                        <a:t>Total (CORCs)</a:t>
                      </a:r>
                      <a:endParaRPr lang="en-GB" dirty="0">
                        <a:effectLst/>
                      </a:endParaRPr>
                    </a:p>
                  </a:txBody>
                  <a:tcPr marL="68580" marR="68580" marT="0" marB="0" anchor="ctr"/>
                </a:tc>
                <a:tc hMerge="1">
                  <a:txBody>
                    <a:bodyPr/>
                    <a:lstStyle/>
                    <a:p>
                      <a:endParaRPr lang="en-GB"/>
                    </a:p>
                  </a:txBody>
                  <a:tcP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tc>
                  <a:txBody>
                    <a:bodyPr/>
                    <a:lstStyle/>
                    <a:p>
                      <a:pPr algn="ctr"/>
                      <a:endParaRPr lang="en-GB" dirty="0">
                        <a:effectLst/>
                      </a:endParaRPr>
                    </a:p>
                  </a:txBody>
                  <a:tcPr marL="68580" marR="68580" marT="0" marB="0" anchor="ctr"/>
                </a:tc>
                <a:extLst>
                  <a:ext uri="{0D108BD9-81ED-4DB2-BD59-A6C34878D82A}">
                    <a16:rowId xmlns:a16="http://schemas.microsoft.com/office/drawing/2014/main" val="3943789191"/>
                  </a:ext>
                </a:extLst>
              </a:tr>
            </a:tbl>
          </a:graphicData>
        </a:graphic>
      </p:graphicFrame>
    </p:spTree>
    <p:extLst>
      <p:ext uri="{BB962C8B-B14F-4D97-AF65-F5344CB8AC3E}">
        <p14:creationId xmlns:p14="http://schemas.microsoft.com/office/powerpoint/2010/main" val="3088353594"/>
      </p:ext>
    </p:extLst>
  </p:cSld>
  <p:clrMapOvr>
    <a:masterClrMapping/>
  </p:clrMapOvr>
  <mc:AlternateContent xmlns:mc="http://schemas.openxmlformats.org/markup-compatibility/2006">
    <mc:Choice xmlns:p14="http://schemas.microsoft.com/office/powerpoint/2010/main" Requires="p14">
      <p:transition spd="slow" p14:dur="2000" advTm="33891"/>
    </mc:Choice>
    <mc:Fallback>
      <p:transition spd="slow" advTm="3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22.8|30.4|19.7"/>
</p:tagLst>
</file>

<file path=ppt/tags/tag2.xml><?xml version="1.0" encoding="utf-8"?>
<p:tagLst xmlns:a="http://schemas.openxmlformats.org/drawingml/2006/main" xmlns:r="http://schemas.openxmlformats.org/officeDocument/2006/relationships" xmlns:p="http://schemas.openxmlformats.org/presentationml/2006/main">
  <p:tag name="TIMING" val="|6|18.4|32.9|5.2|32.5"/>
</p:tagLst>
</file>

<file path=ppt/tags/tag3.xml><?xml version="1.0" encoding="utf-8"?>
<p:tagLst xmlns:a="http://schemas.openxmlformats.org/drawingml/2006/main" xmlns:r="http://schemas.openxmlformats.org/officeDocument/2006/relationships" xmlns:p="http://schemas.openxmlformats.org/presentationml/2006/main">
  <p:tag name="TIMING" val="|1.1|17.5|89.6"/>
</p:tagLst>
</file>

<file path=ppt/tags/tag4.xml><?xml version="1.0" encoding="utf-8"?>
<p:tagLst xmlns:a="http://schemas.openxmlformats.org/drawingml/2006/main" xmlns:r="http://schemas.openxmlformats.org/officeDocument/2006/relationships" xmlns:p="http://schemas.openxmlformats.org/presentationml/2006/main">
  <p:tag name="TIMING" val="|9|9.5|17.9|59"/>
</p:tagLst>
</file>

<file path=ppt/tags/tag5.xml><?xml version="1.0" encoding="utf-8"?>
<p:tagLst xmlns:a="http://schemas.openxmlformats.org/drawingml/2006/main" xmlns:r="http://schemas.openxmlformats.org/officeDocument/2006/relationships" xmlns:p="http://schemas.openxmlformats.org/presentationml/2006/main">
  <p:tag name="TIMING" val="|3.7|12.1|51.1|12.7|19.3"/>
</p:tagLst>
</file>

<file path=ppt/tags/tag6.xml><?xml version="1.0" encoding="utf-8"?>
<p:tagLst xmlns:a="http://schemas.openxmlformats.org/drawingml/2006/main" xmlns:r="http://schemas.openxmlformats.org/officeDocument/2006/relationships" xmlns:p="http://schemas.openxmlformats.org/presentationml/2006/main">
  <p:tag name="TIMING" val="|17.6"/>
</p:tagLst>
</file>

<file path=ppt/tags/tag7.xml><?xml version="1.0" encoding="utf-8"?>
<p:tagLst xmlns:a="http://schemas.openxmlformats.org/drawingml/2006/main" xmlns:r="http://schemas.openxmlformats.org/officeDocument/2006/relationships" xmlns:p="http://schemas.openxmlformats.org/presentationml/2006/main">
  <p:tag name="TIMING" val="|8.1|7.4|10.6|13.5|10.5|25.1|16.7|8.8|32.7|14.5|10|9.2"/>
</p:tagLst>
</file>

<file path=ppt/tags/tag8.xml><?xml version="1.0" encoding="utf-8"?>
<p:tagLst xmlns:a="http://schemas.openxmlformats.org/drawingml/2006/main" xmlns:r="http://schemas.openxmlformats.org/officeDocument/2006/relationships" xmlns:p="http://schemas.openxmlformats.org/presentationml/2006/main">
  <p:tag name="TIMING" val="|19.1"/>
</p:tagLst>
</file>

<file path=ppt/theme/theme1.xml><?xml version="1.0" encoding="utf-8"?>
<a:theme xmlns:a="http://schemas.openxmlformats.org/drawingml/2006/main" name="Office Theme">
  <a:themeElements>
    <a:clrScheme name="Puro Earth Theme">
      <a:dk1>
        <a:srgbClr val="000000"/>
      </a:dk1>
      <a:lt1>
        <a:srgbClr val="FFFFFF"/>
      </a:lt1>
      <a:dk2>
        <a:srgbClr val="0730C3"/>
      </a:dk2>
      <a:lt2>
        <a:srgbClr val="E9ECEC"/>
      </a:lt2>
      <a:accent1>
        <a:srgbClr val="0730C3"/>
      </a:accent1>
      <a:accent2>
        <a:srgbClr val="FFFFFF"/>
      </a:accent2>
      <a:accent3>
        <a:srgbClr val="CD023A"/>
      </a:accent3>
      <a:accent4>
        <a:srgbClr val="E8E8E8"/>
      </a:accent4>
      <a:accent5>
        <a:srgbClr val="5B9BD5"/>
      </a:accent5>
      <a:accent6>
        <a:srgbClr val="A8000F"/>
      </a:accent6>
      <a:hlink>
        <a:srgbClr val="CD023A"/>
      </a:hlink>
      <a:folHlink>
        <a:srgbClr val="8B37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7c7d7e2-9712-4b82-bcb9-7515928bd402">
      <Terms xmlns="http://schemas.microsoft.com/office/infopath/2007/PartnerControls"/>
    </lcf76f155ced4ddcb4097134ff3c332f>
    <TaxCatchAll xmlns="b93e75c1-e5ba-499d-9197-bb6225b3192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684E53A946574384ADC129220BC18C" ma:contentTypeVersion="16" ma:contentTypeDescription="Create a new document." ma:contentTypeScope="" ma:versionID="ad9886267086e7f6480ff85eaabc5d9f">
  <xsd:schema xmlns:xsd="http://www.w3.org/2001/XMLSchema" xmlns:xs="http://www.w3.org/2001/XMLSchema" xmlns:p="http://schemas.microsoft.com/office/2006/metadata/properties" xmlns:ns2="b7c7d7e2-9712-4b82-bcb9-7515928bd402" xmlns:ns3="b93e75c1-e5ba-499d-9197-bb6225b31928" targetNamespace="http://schemas.microsoft.com/office/2006/metadata/properties" ma:root="true" ma:fieldsID="d4d820815d97492d874b62d552d4e227" ns2:_="" ns3:_="">
    <xsd:import namespace="b7c7d7e2-9712-4b82-bcb9-7515928bd402"/>
    <xsd:import namespace="b93e75c1-e5ba-499d-9197-bb6225b319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7d7e2-9712-4b82-bcb9-7515928bd4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436921-932e-4cb6-aafd-83a4a9072f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e75c1-e5ba-499d-9197-bb6225b3192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2352e9-850a-4290-8841-862553dde592}" ma:internalName="TaxCatchAll" ma:showField="CatchAllData" ma:web="b93e75c1-e5ba-499d-9197-bb6225b319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B3094-8050-4AC6-8B90-668B5D44B6BD}">
  <ds:schemaRefs>
    <ds:schemaRef ds:uri="1df26f6b-853a-490a-9f52-d439d1c418ab"/>
    <ds:schemaRef ds:uri="b7c7d7e2-9712-4b82-bcb9-7515928bd402"/>
    <ds:schemaRef ds:uri="b93e75c1-e5ba-499d-9197-bb6225b31928"/>
    <ds:schemaRef ds:uri="f0123310-6ca5-433e-94c4-2956c8907d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C067C26-5C03-4751-859B-8969BAE99BF0}"/>
</file>

<file path=customXml/itemProps3.xml><?xml version="1.0" encoding="utf-8"?>
<ds:datastoreItem xmlns:ds="http://schemas.openxmlformats.org/officeDocument/2006/customXml" ds:itemID="{2A8E02AE-CF58-433B-BF81-B88D8A9FA2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1246</TotalTime>
  <Words>2496</Words>
  <Application>Microsoft Office PowerPoint</Application>
  <PresentationFormat>Widescreen</PresentationFormat>
  <Paragraphs>140</Paragraphs>
  <Slides>12</Slides>
  <Notes>5</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Corbel</vt:lpstr>
      <vt:lpstr>Inter var ISO</vt:lpstr>
      <vt:lpstr>Office Theme</vt:lpstr>
      <vt:lpstr>Life cycle assessment (LCA)  in the Puro Standard  2023-03</vt:lpstr>
      <vt:lpstr>What is life cycle assessment?</vt:lpstr>
      <vt:lpstr>The goal of an LCA study when performed for certification under the Puro Standard</vt:lpstr>
      <vt:lpstr>An LCA shall be made of a report and a model</vt:lpstr>
      <vt:lpstr>Some LCA rules applicable to all methodologies (1/2)</vt:lpstr>
      <vt:lpstr>Some LCA rules applicable to all methodologies (2/2)</vt:lpstr>
      <vt:lpstr>What ISO standard should be followed?</vt:lpstr>
      <vt:lpstr>How is the LCA used in practice for eligibility, CORC reporting and auditing, and pre-CORCs? </vt:lpstr>
      <vt:lpstr>Supporting templates provided to registered suppliers</vt:lpstr>
      <vt:lpstr>What to ask when hiring an LCA consultant to perform a Puro-compliant LCA study?</vt:lpstr>
      <vt:lpstr>Life cycle assessment (LCA) is the cornerstone of CORC calculation and issuance!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Puro.earth's BECCS and Geologically Stored Carbon methodology</dc:title>
  <dc:creator>Horta Elba</dc:creator>
  <cp:lastModifiedBy>Elias Azzi</cp:lastModifiedBy>
  <cp:revision>275</cp:revision>
  <dcterms:created xsi:type="dcterms:W3CDTF">2021-02-17T08:06:52Z</dcterms:created>
  <dcterms:modified xsi:type="dcterms:W3CDTF">2023-03-16T08:33:15Z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5044c0-b6aa-4b2b-834d-65c9ef8bb134_Enabled">
    <vt:lpwstr>true</vt:lpwstr>
  </property>
  <property fmtid="{D5CDD505-2E9C-101B-9397-08002B2CF9AE}" pid="3" name="MSIP_Label_f45044c0-b6aa-4b2b-834d-65c9ef8bb134_SetDate">
    <vt:lpwstr>2021-02-17T08:15:26Z</vt:lpwstr>
  </property>
  <property fmtid="{D5CDD505-2E9C-101B-9397-08002B2CF9AE}" pid="4" name="MSIP_Label_f45044c0-b6aa-4b2b-834d-65c9ef8bb134_Method">
    <vt:lpwstr>Standard</vt:lpwstr>
  </property>
  <property fmtid="{D5CDD505-2E9C-101B-9397-08002B2CF9AE}" pid="5" name="MSIP_Label_f45044c0-b6aa-4b2b-834d-65c9ef8bb134_Name">
    <vt:lpwstr>f45044c0-b6aa-4b2b-834d-65c9ef8bb134</vt:lpwstr>
  </property>
  <property fmtid="{D5CDD505-2E9C-101B-9397-08002B2CF9AE}" pid="6" name="MSIP_Label_f45044c0-b6aa-4b2b-834d-65c9ef8bb134_SiteId">
    <vt:lpwstr>62a9c2c8-8b09-43be-a7fb-9a87875714a9</vt:lpwstr>
  </property>
  <property fmtid="{D5CDD505-2E9C-101B-9397-08002B2CF9AE}" pid="7" name="MSIP_Label_f45044c0-b6aa-4b2b-834d-65c9ef8bb134_ActionId">
    <vt:lpwstr>a167c877-488e-4e8a-9b05-82d79dac1e57</vt:lpwstr>
  </property>
  <property fmtid="{D5CDD505-2E9C-101B-9397-08002B2CF9AE}" pid="8" name="MSIP_Label_f45044c0-b6aa-4b2b-834d-65c9ef8bb134_ContentBits">
    <vt:lpwstr>0</vt:lpwstr>
  </property>
  <property fmtid="{D5CDD505-2E9C-101B-9397-08002B2CF9AE}" pid="9" name="Order">
    <vt:lpwstr>210400.000000000</vt:lpwstr>
  </property>
  <property fmtid="{D5CDD505-2E9C-101B-9397-08002B2CF9AE}" pid="10" name="ContentTypeId">
    <vt:lpwstr>0x010100F7684E53A946574384ADC129220BC18C</vt:lpwstr>
  </property>
  <property fmtid="{D5CDD505-2E9C-101B-9397-08002B2CF9AE}" pid="11" name="MediaServiceImageTags">
    <vt:lpwstr/>
  </property>
</Properties>
</file>